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5"/>
  </p:notesMasterIdLst>
  <p:sldIdLst>
    <p:sldId id="256" r:id="rId2"/>
    <p:sldId id="257" r:id="rId3"/>
    <p:sldId id="258" r:id="rId4"/>
    <p:sldId id="259" r:id="rId5"/>
    <p:sldId id="261" r:id="rId6"/>
    <p:sldId id="267" r:id="rId7"/>
    <p:sldId id="268" r:id="rId8"/>
    <p:sldId id="269" r:id="rId9"/>
    <p:sldId id="270" r:id="rId10"/>
    <p:sldId id="271" r:id="rId11"/>
    <p:sldId id="272" r:id="rId12"/>
    <p:sldId id="273" r:id="rId13"/>
    <p:sldId id="274"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C0FB12-0FB8-4C22-ABED-5E52514AB438}">
  <a:tblStyle styleId="{A1C0FB12-0FB8-4C22-ABED-5E52514AB438}"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EAF2"/>
          </a:solidFill>
        </a:fill>
      </a:tcStyle>
    </a:wholeTbl>
    <a:band1H>
      <a:tcTxStyle/>
      <a:tcStyle>
        <a:tcBdr/>
        <a:fill>
          <a:solidFill>
            <a:srgbClr val="D8D2E3"/>
          </a:solidFill>
        </a:fill>
      </a:tcStyle>
    </a:band1H>
    <a:band2H>
      <a:tcTxStyle/>
      <a:tcStyle>
        <a:tcBdr/>
      </a:tcStyle>
    </a:band2H>
    <a:band1V>
      <a:tcTxStyle/>
      <a:tcStyle>
        <a:tcBdr/>
        <a:fill>
          <a:solidFill>
            <a:srgbClr val="D8D2E3"/>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2" autoAdjust="0"/>
  </p:normalViewPr>
  <p:slideViewPr>
    <p:cSldViewPr snapToGrid="0">
      <p:cViewPr varScale="1">
        <p:scale>
          <a:sx n="44" d="100"/>
          <a:sy n="44" d="100"/>
        </p:scale>
        <p:origin x="72" y="4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7" name="Google Shape;17;p2"/>
          <p:cNvSpPr txBox="1">
            <a:spLocks noGrp="1"/>
          </p:cNvSpPr>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lvl="0" algn="l">
              <a:spcBef>
                <a:spcPts val="360"/>
              </a:spcBef>
              <a:spcAft>
                <a:spcPts val="0"/>
              </a:spcAft>
              <a:buSzPts val="1800"/>
              <a:buNone/>
              <a:defRPr>
                <a:solidFill>
                  <a:schemeClr val="dk1"/>
                </a:solidFill>
              </a:defRPr>
            </a:lvl1pPr>
            <a:lvl2pPr lvl="1" algn="ctr">
              <a:spcBef>
                <a:spcPts val="600"/>
              </a:spcBef>
              <a:spcAft>
                <a:spcPts val="0"/>
              </a:spcAft>
              <a:buSzPts val="1600"/>
              <a:buNone/>
              <a:defRPr>
                <a:solidFill>
                  <a:srgbClr val="888888"/>
                </a:solidFill>
              </a:defRPr>
            </a:lvl2pPr>
            <a:lvl3pPr lvl="2" algn="ctr">
              <a:spcBef>
                <a:spcPts val="600"/>
              </a:spcBef>
              <a:spcAft>
                <a:spcPts val="0"/>
              </a:spcAft>
              <a:buSzPts val="1400"/>
              <a:buNone/>
              <a:defRPr>
                <a:solidFill>
                  <a:srgbClr val="888888"/>
                </a:solidFill>
              </a:defRPr>
            </a:lvl3pPr>
            <a:lvl4pPr lvl="3" algn="ctr">
              <a:spcBef>
                <a:spcPts val="600"/>
              </a:spcBef>
              <a:spcAft>
                <a:spcPts val="0"/>
              </a:spcAft>
              <a:buSzPts val="1200"/>
              <a:buNone/>
              <a:defRPr>
                <a:solidFill>
                  <a:srgbClr val="888888"/>
                </a:solidFill>
              </a:defRPr>
            </a:lvl4pPr>
            <a:lvl5pPr lvl="4" algn="ctr">
              <a:spcBef>
                <a:spcPts val="600"/>
              </a:spcBef>
              <a:spcAft>
                <a:spcPts val="0"/>
              </a:spcAft>
              <a:buSzPts val="1200"/>
              <a:buNone/>
              <a:defRPr>
                <a:solidFill>
                  <a:srgbClr val="888888"/>
                </a:solidFill>
              </a:defRPr>
            </a:lvl5pPr>
            <a:lvl6pPr lvl="5" algn="ctr">
              <a:spcBef>
                <a:spcPts val="600"/>
              </a:spcBef>
              <a:spcAft>
                <a:spcPts val="0"/>
              </a:spcAft>
              <a:buSzPts val="1200"/>
              <a:buNone/>
              <a:defRPr>
                <a:solidFill>
                  <a:srgbClr val="888888"/>
                </a:solidFill>
              </a:defRPr>
            </a:lvl6pPr>
            <a:lvl7pPr lvl="6" algn="ctr">
              <a:spcBef>
                <a:spcPts val="600"/>
              </a:spcBef>
              <a:spcAft>
                <a:spcPts val="0"/>
              </a:spcAft>
              <a:buSzPts val="1200"/>
              <a:buNone/>
              <a:defRPr>
                <a:solidFill>
                  <a:srgbClr val="888888"/>
                </a:solidFill>
              </a:defRPr>
            </a:lvl7pPr>
            <a:lvl8pPr lvl="7" algn="ctr">
              <a:spcBef>
                <a:spcPts val="600"/>
              </a:spcBef>
              <a:spcAft>
                <a:spcPts val="0"/>
              </a:spcAft>
              <a:buSzPts val="1200"/>
              <a:buNone/>
              <a:defRPr>
                <a:solidFill>
                  <a:srgbClr val="888888"/>
                </a:solidFill>
              </a:defRPr>
            </a:lvl8pPr>
            <a:lvl9pPr lvl="8" algn="ctr">
              <a:spcBef>
                <a:spcPts val="600"/>
              </a:spcBef>
              <a:spcAft>
                <a:spcPts val="600"/>
              </a:spcAft>
              <a:buSzPts val="1200"/>
              <a:buNone/>
              <a:defRPr>
                <a:solidFill>
                  <a:srgbClr val="888888"/>
                </a:solidFill>
              </a:defRPr>
            </a:lvl9pPr>
          </a:lstStyle>
          <a:p>
            <a:endParaRPr/>
          </a:p>
        </p:txBody>
      </p:sp>
      <p:sp>
        <p:nvSpPr>
          <p:cNvPr id="19" name="Google Shape;19;p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a:spLocks noGrp="1"/>
          </p:cNvSpPr>
          <p:nvPr>
            <p:ph type="pic" idx="2"/>
          </p:nvPr>
        </p:nvSpPr>
        <p:spPr>
          <a:xfrm>
            <a:off x="0" y="0"/>
            <a:ext cx="12192000" cy="4800600"/>
          </a:xfrm>
          <a:prstGeom prst="rect">
            <a:avLst/>
          </a:prstGeom>
          <a:noFill/>
          <a:ln w="9525" cap="rnd" cmpd="sng">
            <a:solidFill>
              <a:schemeClr val="dk2"/>
            </a:solidFill>
            <a:prstDash val="solid"/>
            <a:round/>
            <a:headEnd type="none" w="sm" len="sm"/>
            <a:tailEnd type="none" w="sm" len="sm"/>
          </a:ln>
          <a:effectLst>
            <a:outerShdw blurRad="50800">
              <a:srgbClr val="000000">
                <a:alpha val="40000"/>
              </a:srgbClr>
            </a:outerShdw>
          </a:effectLst>
        </p:spPr>
        <p:txBody>
          <a:bodyPr spcFirstLastPara="1" wrap="square" lIns="91425" tIns="45700" rIns="91425" bIns="45700" anchor="t" anchorCtr="0"/>
          <a:lstStyle>
            <a:lvl1pPr marR="0" lvl="0" algn="ctr" rtl="0">
              <a:spcBef>
                <a:spcPts val="320"/>
              </a:spcBef>
              <a:spcAft>
                <a:spcPts val="0"/>
              </a:spcAft>
              <a:buClr>
                <a:schemeClr val="accent1"/>
              </a:buClr>
              <a:buSzPts val="1600"/>
              <a:buFont typeface="Noto Sans Symbols"/>
              <a:buNone/>
              <a:defRPr sz="1600" b="0" i="0" u="none" strike="noStrike" cap="none">
                <a:solidFill>
                  <a:schemeClr val="dk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11"/>
          <p:cNvSpPr txBox="1">
            <a:spLocks noGrp="1"/>
          </p:cNvSpPr>
          <p:nvPr>
            <p:ph type="body" idx="1"/>
          </p:nvPr>
        </p:nvSpPr>
        <p:spPr>
          <a:xfrm>
            <a:off x="810000" y="5367338"/>
            <a:ext cx="10561418" cy="49371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83" name="Google Shape;83;p1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86"/>
        <p:cNvGrpSpPr/>
        <p:nvPr/>
      </p:nvGrpSpPr>
      <p:grpSpPr>
        <a:xfrm>
          <a:off x="0" y="0"/>
          <a:ext cx="0" cy="0"/>
          <a:chOff x="0" y="0"/>
          <a:chExt cx="0" cy="0"/>
        </a:xfrm>
      </p:grpSpPr>
      <p:sp>
        <p:nvSpPr>
          <p:cNvPr id="87" name="Google Shape;87;p12"/>
          <p:cNvSpPr/>
          <p:nvPr/>
        </p:nvSpPr>
        <p:spPr>
          <a:xfrm>
            <a:off x="631697" y="1081456"/>
            <a:ext cx="6332416"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88" name="Google Shape;88;p12"/>
          <p:cNvSpPr txBox="1">
            <a:spLocks noGrp="1"/>
          </p:cNvSpPr>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4200"/>
              <a:buFont typeface="Century Gothic"/>
              <a:buNone/>
              <a:defRPr sz="4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853190" y="4443680"/>
            <a:ext cx="5891636"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l">
              <a:spcBef>
                <a:spcPts val="360"/>
              </a:spcBef>
              <a:spcAft>
                <a:spcPts val="0"/>
              </a:spcAft>
              <a:buSzPts val="1800"/>
              <a:buNone/>
              <a:defRPr sz="1800">
                <a:solidFill>
                  <a:schemeClr val="dk1"/>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600"/>
              </a:spcBef>
              <a:spcAft>
                <a:spcPts val="0"/>
              </a:spcAft>
              <a:buSzPts val="1400"/>
              <a:buNone/>
              <a:defRPr sz="1400">
                <a:solidFill>
                  <a:srgbClr val="888888"/>
                </a:solidFill>
              </a:defRPr>
            </a:lvl6pPr>
            <a:lvl7pPr marL="3200400" lvl="6" indent="-228600" algn="l">
              <a:spcBef>
                <a:spcPts val="600"/>
              </a:spcBef>
              <a:spcAft>
                <a:spcPts val="0"/>
              </a:spcAft>
              <a:buSzPts val="1400"/>
              <a:buNone/>
              <a:defRPr sz="1400">
                <a:solidFill>
                  <a:srgbClr val="888888"/>
                </a:solidFill>
              </a:defRPr>
            </a:lvl7pPr>
            <a:lvl8pPr marL="3657600" lvl="7" indent="-228600" algn="l">
              <a:spcBef>
                <a:spcPts val="600"/>
              </a:spcBef>
              <a:spcAft>
                <a:spcPts val="0"/>
              </a:spcAft>
              <a:buSzPts val="1400"/>
              <a:buNone/>
              <a:defRPr sz="1400">
                <a:solidFill>
                  <a:srgbClr val="888888"/>
                </a:solidFill>
              </a:defRPr>
            </a:lvl8pPr>
            <a:lvl9pPr marL="4114800" lvl="8" indent="-228600" algn="l">
              <a:spcBef>
                <a:spcPts val="600"/>
              </a:spcBef>
              <a:spcAft>
                <a:spcPts val="600"/>
              </a:spcAft>
              <a:buSzPts val="1400"/>
              <a:buNone/>
              <a:defRPr sz="1400">
                <a:solidFill>
                  <a:srgbClr val="888888"/>
                </a:solidFill>
              </a:defRPr>
            </a:lvl9pPr>
          </a:lstStyle>
          <a:p>
            <a:endParaRPr/>
          </a:p>
        </p:txBody>
      </p:sp>
      <p:sp>
        <p:nvSpPr>
          <p:cNvPr id="90" name="Google Shape;90;p12"/>
          <p:cNvSpPr txBox="1">
            <a:spLocks noGrp="1"/>
          </p:cNvSpPr>
          <p:nvPr>
            <p:ph type="body" idx="2"/>
          </p:nvPr>
        </p:nvSpPr>
        <p:spPr>
          <a:xfrm>
            <a:off x="7574642" y="1081456"/>
            <a:ext cx="3810001" cy="40754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1" name="Google Shape;91;p1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94"/>
        <p:cNvGrpSpPr/>
        <p:nvPr/>
      </p:nvGrpSpPr>
      <p:grpSpPr>
        <a:xfrm>
          <a:off x="0" y="0"/>
          <a:ext cx="0" cy="0"/>
          <a:chOff x="0" y="0"/>
          <a:chExt cx="0" cy="0"/>
        </a:xfrm>
      </p:grpSpPr>
      <p:sp>
        <p:nvSpPr>
          <p:cNvPr id="95" name="Google Shape;95;p13"/>
          <p:cNvSpPr/>
          <p:nvPr/>
        </p:nvSpPr>
        <p:spPr>
          <a:xfrm>
            <a:off x="1140884" y="2286585"/>
            <a:ext cx="4895115" cy="2503972"/>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96" name="Google Shape;96;p13"/>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body" idx="1"/>
          </p:nvPr>
        </p:nvSpPr>
        <p:spPr>
          <a:xfrm>
            <a:off x="6156000" y="2286000"/>
            <a:ext cx="4880300" cy="229552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8" name="Google Shape;98;p1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01"/>
        <p:cNvGrpSpPr/>
        <p:nvPr/>
      </p:nvGrpSpPr>
      <p:grpSpPr>
        <a:xfrm>
          <a:off x="0" y="0"/>
          <a:ext cx="0" cy="0"/>
          <a:chOff x="0" y="0"/>
          <a:chExt cx="0" cy="0"/>
        </a:xfrm>
      </p:grpSpPr>
      <p:sp>
        <p:nvSpPr>
          <p:cNvPr id="102" name="Google Shape;102;p14"/>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03" name="Google Shape;103;p1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rot="5400000">
            <a:off x="4254444" y="-1260043"/>
            <a:ext cx="3674397" cy="1056328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5" name="Google Shape;105;p1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08"/>
        <p:cNvGrpSpPr/>
        <p:nvPr/>
      </p:nvGrpSpPr>
      <p:grpSpPr>
        <a:xfrm>
          <a:off x="0" y="0"/>
          <a:ext cx="0" cy="0"/>
          <a:chOff x="0" y="0"/>
          <a:chExt cx="0" cy="0"/>
        </a:xfrm>
      </p:grpSpPr>
      <p:sp>
        <p:nvSpPr>
          <p:cNvPr id="109" name="Google Shape;109;p15"/>
          <p:cNvSpPr/>
          <p:nvPr/>
        </p:nvSpPr>
        <p:spPr>
          <a:xfrm>
            <a:off x="7669651" y="446089"/>
            <a:ext cx="4522349" cy="5414962"/>
          </a:xfrm>
          <a:custGeom>
            <a:avLst/>
            <a:gdLst/>
            <a:ahLst/>
            <a:cxnLst/>
            <a:rect l="l" t="t"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10" name="Google Shape;110;p15"/>
          <p:cNvSpPr txBox="1">
            <a:spLocks noGrp="1"/>
          </p:cNvSpPr>
          <p:nvPr>
            <p:ph type="title"/>
          </p:nvPr>
        </p:nvSpPr>
        <p:spPr>
          <a:xfrm rot="5400000">
            <a:off x="6863537" y="1906175"/>
            <a:ext cx="5134798" cy="249479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body" idx="1"/>
          </p:nvPr>
        </p:nvSpPr>
        <p:spPr>
          <a:xfrm rot="5400000">
            <a:off x="1408290" y="-152200"/>
            <a:ext cx="5414962" cy="661154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12" name="Google Shape;112;p1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22"/>
        <p:cNvGrpSpPr/>
        <p:nvPr/>
      </p:nvGrpSpPr>
      <p:grpSpPr>
        <a:xfrm>
          <a:off x="0" y="0"/>
          <a:ext cx="0" cy="0"/>
          <a:chOff x="0" y="0"/>
          <a:chExt cx="0" cy="0"/>
        </a:xfrm>
      </p:grpSpPr>
      <p:sp>
        <p:nvSpPr>
          <p:cNvPr id="23" name="Google Shape;23;p3"/>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4" name="Google Shape;24;p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14728" y="2174875"/>
            <a:ext cx="5189857"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26" name="Google Shape;26;p3"/>
          <p:cNvSpPr txBox="1">
            <a:spLocks noGrp="1"/>
          </p:cNvSpPr>
          <p:nvPr>
            <p:ph type="body" idx="2"/>
          </p:nvPr>
        </p:nvSpPr>
        <p:spPr>
          <a:xfrm>
            <a:off x="814729" y="2751138"/>
            <a:ext cx="5189856"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7" name="Google Shape;27;p3"/>
          <p:cNvSpPr txBox="1">
            <a:spLocks noGrp="1"/>
          </p:cNvSpPr>
          <p:nvPr>
            <p:ph type="body" idx="3"/>
          </p:nvPr>
        </p:nvSpPr>
        <p:spPr>
          <a:xfrm>
            <a:off x="6187415" y="2174875"/>
            <a:ext cx="519458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28" name="Google Shape;28;p3"/>
          <p:cNvSpPr txBox="1">
            <a:spLocks noGrp="1"/>
          </p:cNvSpPr>
          <p:nvPr>
            <p:ph type="body" idx="4"/>
          </p:nvPr>
        </p:nvSpPr>
        <p:spPr>
          <a:xfrm>
            <a:off x="6187415" y="2751138"/>
            <a:ext cx="5194583"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9" name="Google Shape;29;p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2"/>
        <p:cNvGrpSpPr/>
        <p:nvPr/>
      </p:nvGrpSpPr>
      <p:grpSpPr>
        <a:xfrm>
          <a:off x="0" y="0"/>
          <a:ext cx="0" cy="0"/>
          <a:chOff x="0" y="0"/>
          <a:chExt cx="0" cy="0"/>
        </a:xfrm>
      </p:grpSpPr>
      <p:sp>
        <p:nvSpPr>
          <p:cNvPr id="33" name="Google Shape;33;p4"/>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4" name="Google Shape;34;p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36" name="Google Shape;36;p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9"/>
        <p:cNvGrpSpPr/>
        <p:nvPr/>
      </p:nvGrpSpPr>
      <p:grpSpPr>
        <a:xfrm>
          <a:off x="0" y="0"/>
          <a:ext cx="0" cy="0"/>
          <a:chOff x="0" y="0"/>
          <a:chExt cx="0" cy="0"/>
        </a:xfrm>
      </p:grpSpPr>
      <p:sp>
        <p:nvSpPr>
          <p:cNvPr id="40" name="Google Shape;40;p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3"/>
        <p:cNvGrpSpPr/>
        <p:nvPr/>
      </p:nvGrpSpPr>
      <p:grpSpPr>
        <a:xfrm>
          <a:off x="0" y="0"/>
          <a:ext cx="0" cy="0"/>
          <a:chOff x="0" y="0"/>
          <a:chExt cx="0" cy="0"/>
        </a:xfrm>
      </p:grpSpPr>
      <p:sp>
        <p:nvSpPr>
          <p:cNvPr id="44" name="Google Shape;44;p6"/>
          <p:cNvSpPr/>
          <p:nvPr/>
        </p:nvSpPr>
        <p:spPr>
          <a:xfrm>
            <a:off x="0" y="1"/>
            <a:ext cx="12192000" cy="5203825"/>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45" name="Google Shape;45;p6"/>
          <p:cNvSpPr txBox="1">
            <a:spLocks noGrp="1"/>
          </p:cNvSpPr>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r">
              <a:spcBef>
                <a:spcPts val="0"/>
              </a:spcBef>
              <a:spcAft>
                <a:spcPts val="0"/>
              </a:spcAft>
              <a:buClr>
                <a:srgbClr val="FEFEFE"/>
              </a:buClr>
              <a:buSzPts val="4800"/>
              <a:buFont typeface="Century Gothic"/>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10000" y="5281201"/>
            <a:ext cx="10561418" cy="4339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r">
              <a:spcBef>
                <a:spcPts val="360"/>
              </a:spcBef>
              <a:spcAft>
                <a:spcPts val="0"/>
              </a:spcAft>
              <a:buSzPts val="1800"/>
              <a:buNone/>
              <a:defRPr sz="1800">
                <a:solidFill>
                  <a:schemeClr val="dk1"/>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600"/>
              </a:spcBef>
              <a:spcAft>
                <a:spcPts val="0"/>
              </a:spcAft>
              <a:buSzPts val="1400"/>
              <a:buNone/>
              <a:defRPr sz="1400">
                <a:solidFill>
                  <a:srgbClr val="888888"/>
                </a:solidFill>
              </a:defRPr>
            </a:lvl6pPr>
            <a:lvl7pPr marL="3200400" lvl="6" indent="-228600" algn="l">
              <a:spcBef>
                <a:spcPts val="600"/>
              </a:spcBef>
              <a:spcAft>
                <a:spcPts val="0"/>
              </a:spcAft>
              <a:buSzPts val="1400"/>
              <a:buNone/>
              <a:defRPr sz="1400">
                <a:solidFill>
                  <a:srgbClr val="888888"/>
                </a:solidFill>
              </a:defRPr>
            </a:lvl7pPr>
            <a:lvl8pPr marL="3657600" lvl="7" indent="-228600" algn="l">
              <a:spcBef>
                <a:spcPts val="600"/>
              </a:spcBef>
              <a:spcAft>
                <a:spcPts val="0"/>
              </a:spcAft>
              <a:buSzPts val="1400"/>
              <a:buNone/>
              <a:defRPr sz="1400">
                <a:solidFill>
                  <a:srgbClr val="888888"/>
                </a:solidFill>
              </a:defRPr>
            </a:lvl8pPr>
            <a:lvl9pPr marL="4114800" lvl="8" indent="-228600" algn="l">
              <a:spcBef>
                <a:spcPts val="600"/>
              </a:spcBef>
              <a:spcAft>
                <a:spcPts val="600"/>
              </a:spcAft>
              <a:buSzPts val="1400"/>
              <a:buNone/>
              <a:defRPr sz="1400">
                <a:solidFill>
                  <a:srgbClr val="888888"/>
                </a:solidFill>
              </a:defRPr>
            </a:lvl9pPr>
          </a:lstStyle>
          <a:p>
            <a:endParaRPr/>
          </a:p>
        </p:txBody>
      </p:sp>
      <p:sp>
        <p:nvSpPr>
          <p:cNvPr id="47" name="Google Shape;47;p6"/>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0"/>
        <p:cNvGrpSpPr/>
        <p:nvPr/>
      </p:nvGrpSpPr>
      <p:grpSpPr>
        <a:xfrm>
          <a:off x="0" y="0"/>
          <a:ext cx="0" cy="0"/>
          <a:chOff x="0" y="0"/>
          <a:chExt cx="0" cy="0"/>
        </a:xfrm>
      </p:grpSpPr>
      <p:sp>
        <p:nvSpPr>
          <p:cNvPr id="51" name="Google Shape;51;p7"/>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52" name="Google Shape;52;p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818712" y="2222287"/>
            <a:ext cx="518587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54" name="Google Shape;54;p7"/>
          <p:cNvSpPr txBox="1">
            <a:spLocks noGrp="1"/>
          </p:cNvSpPr>
          <p:nvPr>
            <p:ph type="body" idx="2"/>
          </p:nvPr>
        </p:nvSpPr>
        <p:spPr>
          <a:xfrm>
            <a:off x="6187415" y="2222287"/>
            <a:ext cx="5194583" cy="36387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55" name="Google Shape;55;p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8"/>
        <p:cNvGrpSpPr/>
        <p:nvPr/>
      </p:nvGrpSpPr>
      <p:grpSpPr>
        <a:xfrm>
          <a:off x="0" y="0"/>
          <a:ext cx="0" cy="0"/>
          <a:chOff x="0" y="0"/>
          <a:chExt cx="0" cy="0"/>
        </a:xfrm>
      </p:grpSpPr>
      <p:sp>
        <p:nvSpPr>
          <p:cNvPr id="59" name="Google Shape;59;p8"/>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0" name="Google Shape;60;p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4"/>
        <p:cNvGrpSpPr/>
        <p:nvPr/>
      </p:nvGrpSpPr>
      <p:grpSpPr>
        <a:xfrm>
          <a:off x="0" y="0"/>
          <a:ext cx="0" cy="0"/>
          <a:chOff x="0" y="0"/>
          <a:chExt cx="0" cy="0"/>
        </a:xfrm>
      </p:grpSpPr>
      <p:sp>
        <p:nvSpPr>
          <p:cNvPr id="65" name="Google Shape;65;p9"/>
          <p:cNvSpPr/>
          <p:nvPr/>
        </p:nvSpPr>
        <p:spPr>
          <a:xfrm>
            <a:off x="1073151" y="446087"/>
            <a:ext cx="3547533" cy="181465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6" name="Google Shape;66;p9"/>
          <p:cNvSpPr txBox="1">
            <a:spLocks noGrp="1"/>
          </p:cNvSpPr>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2000"/>
              <a:buFont typeface="Century Gothic"/>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4855633" y="446088"/>
            <a:ext cx="6252633" cy="54149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68" name="Google Shape;68;p9"/>
          <p:cNvSpPr txBox="1">
            <a:spLocks noGrp="1"/>
          </p:cNvSpPr>
          <p:nvPr>
            <p:ph type="body" idx="2"/>
          </p:nvPr>
        </p:nvSpPr>
        <p:spPr>
          <a:xfrm>
            <a:off x="1073151" y="2260738"/>
            <a:ext cx="3547533" cy="36003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69" name="Google Shape;69;p9"/>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a:spLocks noGrp="1"/>
          </p:cNvSpPr>
          <p:nvPr>
            <p:ph type="pic" idx="2"/>
          </p:nvPr>
        </p:nvSpPr>
        <p:spPr>
          <a:xfrm>
            <a:off x="6098117" y="0"/>
            <a:ext cx="6093883" cy="68580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lstStyle>
            <a:lvl1pPr marR="0" lvl="0" algn="ctr" rtl="0">
              <a:spcBef>
                <a:spcPts val="280"/>
              </a:spcBef>
              <a:spcAft>
                <a:spcPts val="0"/>
              </a:spcAft>
              <a:buClr>
                <a:schemeClr val="accent1"/>
              </a:buClr>
              <a:buSzPts val="1400"/>
              <a:buFont typeface="Noto Sans Symbols"/>
              <a:buNone/>
              <a:defRPr sz="1400" b="0" i="0" u="none" strike="noStrike" cap="none">
                <a:solidFill>
                  <a:schemeClr val="dk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10"/>
          <p:cNvSpPr txBox="1">
            <a:spLocks noGrp="1"/>
          </p:cNvSpPr>
          <p:nvPr>
            <p:ph type="body" idx="1"/>
          </p:nvPr>
        </p:nvSpPr>
        <p:spPr>
          <a:xfrm>
            <a:off x="814728" y="2344684"/>
            <a:ext cx="4852988" cy="35163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76" name="Google Shape;76;p10"/>
          <p:cNvSpPr txBox="1">
            <a:spLocks noGrp="1"/>
          </p:cNvSpPr>
          <p:nvPr>
            <p:ph type="dt" idx="10"/>
          </p:nvPr>
        </p:nvSpPr>
        <p:spPr>
          <a:xfrm>
            <a:off x="3885810" y="6041362"/>
            <a:ext cx="976879" cy="365125"/>
          </a:xfrm>
          <a:prstGeom prst="rect">
            <a:avLst/>
          </a:prstGeom>
          <a:noFill/>
          <a:ln>
            <a:noFill/>
          </a:ln>
        </p:spPr>
        <p:txBody>
          <a:bodyPr spcFirstLastPara="1" wrap="square" lIns="91425" tIns="45700" rIns="91425" bIns="45700" anchor="b"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590396" y="6041362"/>
            <a:ext cx="3295413" cy="3651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4862689"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marR="0" lvl="0" algn="l" rtl="0">
              <a:spcBef>
                <a:spcPts val="0"/>
              </a:spcBef>
              <a:spcAft>
                <a:spcPts val="0"/>
              </a:spcAft>
              <a:buClr>
                <a:srgbClr val="FEFEFE"/>
              </a:buClr>
              <a:buSzPts val="40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810000" y="2184401"/>
            <a:ext cx="10563285" cy="367439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L="457200" marR="0" lvl="0"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spcBef>
                <a:spcPts val="600"/>
              </a:spcBef>
              <a:spcAft>
                <a:spcPts val="0"/>
              </a:spcAft>
              <a:buClr>
                <a:schemeClr val="accent1"/>
              </a:buClr>
              <a:buSzPts val="1600"/>
              <a:buFont typeface="Noto Sans Symbols"/>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spcBef>
                <a:spcPts val="600"/>
              </a:spcBef>
              <a:spcAft>
                <a:spcPts val="0"/>
              </a:spcAft>
              <a:buClr>
                <a:schemeClr val="accent1"/>
              </a:buClr>
              <a:buSzPts val="1400"/>
              <a:buFont typeface="Noto Sans Symbols"/>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Noto Sans Symbols"/>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9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9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rtl="0">
              <a:spcBef>
                <a:spcPts val="0"/>
              </a:spcBef>
              <a:buNone/>
              <a:defRPr sz="2000" b="0" i="0" u="none" strike="noStrike" cap="none">
                <a:solidFill>
                  <a:schemeClr val="accent1"/>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chemeClr val="accent1"/>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chemeClr val="accent1"/>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chemeClr val="accent1"/>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chemeClr val="accent1"/>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chemeClr val="accent1"/>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chemeClr val="accent1"/>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chemeClr val="accent1"/>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roit-technologie.org/contentieux/contentieux-lies-aux-contrats-informatiqu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aptaincontrat.com/articles-droit-commercial/contrat-de-prestation-informatiqu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anal-u.tv/video/eduscol/jnm2018_atelier_9_transformation_numerique_des_organisations_comment_conduire_le_changement.4641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www.touteconomie.org/index.php?arc=bv2&amp;mot=117" TargetMode="External"/><Relationship Id="rId5" Type="http://schemas.openxmlformats.org/officeDocument/2006/relationships/hyperlink" Target="https://www.magazine-decideurs.com/news/ameliorer-les-processus-internes" TargetMode="External"/><Relationship Id="rId4" Type="http://schemas.openxmlformats.org/officeDocument/2006/relationships/hyperlink" Target="https://www.hbrfrance.fr/chroniques-experts/2014/11/5243-comment-la-transformation-du-systeme-dinformation-impacte-lorganisatio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capital.fr/entreprises-marches/le-producteur-daluminium-norsk-hydro-victime-dune-cyberattaque-1332056" TargetMode="External"/><Relationship Id="rId3" Type="http://schemas.openxmlformats.org/officeDocument/2006/relationships/hyperlink" Target="https://www.lesechos.fr/05/10/2016/LesEchos/22291-148-ECH_sept-risques-capitaux-qui-planent-sur-votre-systeme-d-information.htm" TargetMode="External"/><Relationship Id="rId7" Type="http://schemas.openxmlformats.org/officeDocument/2006/relationships/hyperlink" Target="http://img1.lemondeinformatique.fr/fichiers/dossier/dsi-maitrisez-les-risques-juridiques.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lemondeinformatique.fr/actualites/lire-5-pratiques-pour-securiser-la-communication-des-objets-connectes-65439.html" TargetMode="External"/><Relationship Id="rId5" Type="http://schemas.openxmlformats.org/officeDocument/2006/relationships/hyperlink" Target="https://www.ssi.gouv.fr/entreprise/principales-menaces/" TargetMode="External"/><Relationship Id="rId4" Type="http://schemas.openxmlformats.org/officeDocument/2006/relationships/hyperlink" Target="https://www.ssi.gouv.fr/entreprise/precautions-elementaires/avez-vous-oublie-les-fondamentaux-2/" TargetMode="Externa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atelier-rgpd.cnil.fr/" TargetMode="External"/><Relationship Id="rId3" Type="http://schemas.openxmlformats.org/officeDocument/2006/relationships/hyperlink" Target="https://crcom.ac-versailles.fr/spip.php?rubrique324" TargetMode="External"/><Relationship Id="rId7" Type="http://schemas.openxmlformats.org/officeDocument/2006/relationships/hyperlink" Target="http://crcf.ac-grenoble.fr/index.php?tg=articles&amp;idx=viewa&amp;topics=128&amp;article=994"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cnil.fr/sites/default/files/atoms/files/bpi-cnil-guide-rgpd-tpe-pme.pdf" TargetMode="External"/><Relationship Id="rId5" Type="http://schemas.openxmlformats.org/officeDocument/2006/relationships/hyperlink" Target="http://www.journeeseconomie.org/blogjeco/index.php?post/2016/11/01/Plateformisation-de-l-%C3%A9conomie,-l-%C3%A2ge-des-entreprises-phygitales,-saisir-les-nouvelles-opportunit%C3%A9s-de-croissance-et-comp%C3%A9titivit%C3%A9" TargetMode="External"/><Relationship Id="rId4" Type="http://schemas.openxmlformats.org/officeDocument/2006/relationships/hyperlink" Target="https://crcom.ac-versailles.fr/spip.php?article932" TargetMode="External"/><Relationship Id="rId9" Type="http://schemas.openxmlformats.org/officeDocument/2006/relationships/hyperlink" Target="https://www.strategie.gouv.fr/sites/strategie.gouv.fr/files/atoms/files/fs-rapport-blockchain-21-juin-2018.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rance24.com/fr/&#233;co-tech/20200619-data-sur-ordonnance-comment-prot&#233;ger-nos-donn&#233;es-de-sant&#23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efl.fr/actualites/social/details.html?ref=ui-0ca42180-0f78-462d-8590-acb9f9b29e5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inpi.fr/fr/comprendre-la-propriete-intellectuelle/le-brevet/ce-qui-est-brevetable-ou-pas" TargetMode="External"/><Relationship Id="rId5" Type="http://schemas.openxmlformats.org/officeDocument/2006/relationships/hyperlink" Target="https://www.legalstart.fr/fiches-pratiques/proteger-une-creation/Creative-Commons/" TargetMode="External"/><Relationship Id="rId4" Type="http://schemas.openxmlformats.org/officeDocument/2006/relationships/hyperlink" Target="https://www.bensussan.fr/pages/les-licences-de-bases-de-donne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nil.fr/sites/default/files/atoms/files/bpi-cnil-guide-rgpd-tpe-pm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atelier-rgpd.cnil.fr/" TargetMode="External"/><Relationship Id="rId3" Type="http://schemas.openxmlformats.org/officeDocument/2006/relationships/hyperlink" Target="https://www.cnil.fr/sites/default/files/atoms/files/registre_rgpd_basique.pdf" TargetMode="External"/><Relationship Id="rId7" Type="http://schemas.openxmlformats.org/officeDocument/2006/relationships/hyperlink" Target="http://crcf.ac-grenoble.fr/index.php?tg=articles&amp;idx=viewa&amp;topics=128&amp;article=99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crcom.ac-versailles.fr/spip.php?article954" TargetMode="External"/><Relationship Id="rId5" Type="http://schemas.openxmlformats.org/officeDocument/2006/relationships/hyperlink" Target="https://www.cnil.fr/fr/ce-quil-faut-savoir-sur-lanalyse-dimpact-relative-la-protection-des-donnees-aipd" TargetMode="External"/><Relationship Id="rId4" Type="http://schemas.openxmlformats.org/officeDocument/2006/relationships/hyperlink" Target="https://www.cnil.fr/sites/default/files/atoms/files/liste-traitements-avec-aipd-requise-v2.pdf" TargetMode="External"/><Relationship Id="rId9" Type="http://schemas.openxmlformats.org/officeDocument/2006/relationships/hyperlink" Target="http://ecogestion.ac-besancon.fr/2019/02/14/tillion-medias-table-ronde-sur-les-donnees-personnelles-et-le-rgp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GhTZUbp9M-8" TargetMode="External"/><Relationship Id="rId3" Type="http://schemas.openxmlformats.org/officeDocument/2006/relationships/hyperlink" Target="https://www.documentissime.fr/dossiers-droit-pratique/dossier-145-la-preuve-en-matiere-civile/la-preuve-en-matiere-de-contrats/la-charge-de-la-preuve.html" TargetMode="External"/><Relationship Id="rId7" Type="http://schemas.openxmlformats.org/officeDocument/2006/relationships/hyperlink" Target="https://www.dailymotion.com/video/x205qq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legifrance.gouv.fr/affichCode.do?idArticle=LEGIARTI000032042476&amp;idSectionTA=LEGISCTA000032037829&amp;cidTexte=LEGITEXT000006070721&amp;dateTexte=20190320" TargetMode="External"/><Relationship Id="rId11" Type="http://schemas.openxmlformats.org/officeDocument/2006/relationships/hyperlink" Target="https://www.strategie.gouv.fr/sites/strategie.gouv.fr/files/atoms/files/fs-rapport-blockchain-21-juin-2018.pdf" TargetMode="External"/><Relationship Id="rId5" Type="http://schemas.openxmlformats.org/officeDocument/2006/relationships/hyperlink" Target="https://www.legifrance.gouv.fr/affichCodeArticle.do?cidTexte=LEGITEXT000005634379&amp;idArticle=LEGIARTI000006219127&amp;dateTexte=&amp;categorieLien=cid" TargetMode="External"/><Relationship Id="rId10" Type="http://schemas.openxmlformats.org/officeDocument/2006/relationships/hyperlink" Target="https://blockchainfrance.net/decouvrir-la-blockchain/c-est-quoi-la-blockchain/" TargetMode="External"/><Relationship Id="rId4" Type="http://schemas.openxmlformats.org/officeDocument/2006/relationships/hyperlink" Target="https://www.legifrance.gouv.fr/affichCode.do;jsessionid=4F13CD4F838941454E9ACB7E8CDCA0FC.tplgfr31s_2?idSectionTA=LEGISCTA000032035939&amp;cidTexte=LEGITEXT000006070721&amp;dateTexte=20190320" TargetMode="External"/><Relationship Id="rId9" Type="http://schemas.openxmlformats.org/officeDocument/2006/relationships/hyperlink" Target="https://www.ssi.gouv.fr/entreprise/reglementation/confiance-numerique/le-reglement-eidas/#principales-mes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ctrTitle"/>
          </p:nvPr>
        </p:nvSpPr>
        <p:spPr>
          <a:xfrm>
            <a:off x="266701" y="732174"/>
            <a:ext cx="116586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5400"/>
              <a:buFont typeface="Century Gothic"/>
              <a:buNone/>
            </a:pPr>
            <a:r>
              <a:rPr lang="fr-FR" dirty="0"/>
              <a:t>BTS SIO </a:t>
            </a:r>
            <a:br>
              <a:rPr lang="fr-FR" dirty="0"/>
            </a:br>
            <a:r>
              <a:rPr lang="fr-FR" dirty="0"/>
              <a:t>Formation académique 2019-2020 CEJM</a:t>
            </a:r>
            <a:endParaRPr dirty="0"/>
          </a:p>
        </p:txBody>
      </p:sp>
      <p:sp>
        <p:nvSpPr>
          <p:cNvPr id="120" name="Google Shape;120;p16"/>
          <p:cNvSpPr txBox="1">
            <a:spLocks noGrp="1"/>
          </p:cNvSpPr>
          <p:nvPr>
            <p:ph type="subTitle" idx="1"/>
          </p:nvPr>
        </p:nvSpPr>
        <p:spPr>
          <a:xfrm>
            <a:off x="637408" y="5480914"/>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spcBef>
                <a:spcPts val="0"/>
              </a:spcBef>
            </a:pPr>
            <a:r>
              <a:rPr lang="fr-FR" dirty="0"/>
              <a:t>Académie de Bordeaux :</a:t>
            </a:r>
          </a:p>
          <a:p>
            <a:pPr marL="0" lvl="0" indent="0">
              <a:spcBef>
                <a:spcPts val="0"/>
              </a:spcBef>
              <a:buSzPts val="1100"/>
            </a:pPr>
            <a:r>
              <a:rPr lang="fr-FR" dirty="0"/>
              <a:t>Mardi 23 et mercredi 24 juin 2020</a:t>
            </a:r>
          </a:p>
        </p:txBody>
      </p:sp>
      <p:sp>
        <p:nvSpPr>
          <p:cNvPr id="121" name="Google Shape;121;p1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 9 : Le contrat de prestation de </a:t>
            </a:r>
            <a:r>
              <a:rPr lang="fr-FR" sz="2000"/>
              <a:t>services informatiques</a:t>
            </a:r>
            <a:endParaRPr dirty="0"/>
          </a:p>
        </p:txBody>
      </p:sp>
      <p:sp>
        <p:nvSpPr>
          <p:cNvPr id="229" name="Google Shape;229;p31"/>
          <p:cNvSpPr txBox="1">
            <a:spLocks noGrp="1"/>
          </p:cNvSpPr>
          <p:nvPr>
            <p:ph type="body" idx="1"/>
          </p:nvPr>
        </p:nvSpPr>
        <p:spPr>
          <a:xfrm>
            <a:off x="818700" y="2239750"/>
            <a:ext cx="10554600" cy="44310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342900" algn="just" rtl="0">
              <a:lnSpc>
                <a:spcPct val="100000"/>
              </a:lnSpc>
              <a:spcBef>
                <a:spcPts val="0"/>
              </a:spcBef>
              <a:spcAft>
                <a:spcPts val="0"/>
              </a:spcAft>
              <a:buSzPts val="1800"/>
              <a:buChar char="🞆"/>
            </a:pPr>
            <a:r>
              <a:rPr lang="fr-FR" b="1" dirty="0"/>
              <a:t>Définition</a:t>
            </a:r>
            <a:r>
              <a:rPr lang="fr-FR" dirty="0"/>
              <a:t> : </a:t>
            </a:r>
            <a:r>
              <a:rPr lang="fr-FR" dirty="0">
                <a:solidFill>
                  <a:srgbClr val="4A4A4A"/>
                </a:solidFill>
              </a:rPr>
              <a:t>un </a:t>
            </a:r>
            <a:r>
              <a:rPr lang="fr-FR" b="1" dirty="0">
                <a:solidFill>
                  <a:srgbClr val="4A4A4A"/>
                </a:solidFill>
              </a:rPr>
              <a:t>contrat de prestation de services informatiques</a:t>
            </a:r>
            <a:r>
              <a:rPr lang="fr-FR" dirty="0">
                <a:solidFill>
                  <a:srgbClr val="4A4A4A"/>
                </a:solidFill>
              </a:rPr>
              <a:t> est la convention par laquelle une personne ou une société s’oblige contre une rémunération à exécuter pour une autre personne ou société, un travail relevant du milieu de l’informatique, sans agir en son nom et de façon indépendante.</a:t>
            </a:r>
            <a:endParaRPr dirty="0">
              <a:solidFill>
                <a:srgbClr val="4A4A4A"/>
              </a:solidFill>
            </a:endParaRPr>
          </a:p>
          <a:p>
            <a:pPr marL="342900" lvl="0" indent="0" algn="just" rtl="0">
              <a:lnSpc>
                <a:spcPct val="100000"/>
              </a:lnSpc>
              <a:spcBef>
                <a:spcPts val="0"/>
              </a:spcBef>
              <a:spcAft>
                <a:spcPts val="0"/>
              </a:spcAft>
              <a:buNone/>
            </a:pPr>
            <a:r>
              <a:rPr lang="fr-FR" dirty="0">
                <a:solidFill>
                  <a:srgbClr val="4A4A4A"/>
                </a:solidFill>
              </a:rPr>
              <a:t>Ce type de contrat s’inscrit dans la catégorie des </a:t>
            </a:r>
            <a:r>
              <a:rPr lang="fr-FR" b="1" dirty="0">
                <a:solidFill>
                  <a:srgbClr val="4A4A4A"/>
                </a:solidFill>
              </a:rPr>
              <a:t>contrats d’entreprise</a:t>
            </a:r>
            <a:r>
              <a:rPr lang="fr-FR" dirty="0">
                <a:solidFill>
                  <a:srgbClr val="4A4A4A"/>
                </a:solidFill>
              </a:rPr>
              <a:t>. Les contrats d’entreprise sont dits « pratiques » car ils sont considérés comme une « vente de service », </a:t>
            </a:r>
            <a:endParaRPr dirty="0">
              <a:solidFill>
                <a:srgbClr val="4A4A4A"/>
              </a:solidFill>
            </a:endParaRPr>
          </a:p>
          <a:p>
            <a:pPr marL="342900" lvl="0" indent="0" algn="l" rtl="0">
              <a:spcBef>
                <a:spcPts val="0"/>
              </a:spcBef>
              <a:spcAft>
                <a:spcPts val="0"/>
              </a:spcAft>
              <a:buNone/>
            </a:pPr>
            <a:endParaRPr dirty="0"/>
          </a:p>
          <a:p>
            <a:pPr marL="342900" lvl="0" indent="-342900" algn="l" rtl="0">
              <a:spcBef>
                <a:spcPts val="960"/>
              </a:spcBef>
              <a:spcAft>
                <a:spcPts val="0"/>
              </a:spcAft>
              <a:buSzPts val="1800"/>
              <a:buChar char="🞆"/>
            </a:pPr>
            <a:r>
              <a:rPr lang="fr-FR" b="1" dirty="0"/>
              <a:t>Les spécificités des contrats de prestations de services</a:t>
            </a:r>
            <a:r>
              <a:rPr lang="fr-FR" dirty="0"/>
              <a:t> : </a:t>
            </a:r>
            <a:r>
              <a:rPr lang="fr-FR" u="sng" dirty="0">
                <a:solidFill>
                  <a:schemeClr val="hlink"/>
                </a:solidFill>
                <a:hlinkClick r:id="rId3"/>
              </a:rPr>
              <a:t>https://www.droit-technologie.org/contentieux/contentieux-lies-aux-contrats-informatiques/</a:t>
            </a:r>
            <a:endParaRPr dirty="0"/>
          </a:p>
          <a:p>
            <a:pPr marL="342900" lvl="0" indent="-342900" algn="l" rtl="0">
              <a:spcBef>
                <a:spcPts val="960"/>
              </a:spcBef>
              <a:spcAft>
                <a:spcPts val="0"/>
              </a:spcAft>
              <a:buSzPts val="1800"/>
              <a:buChar char="🞆"/>
            </a:pPr>
            <a:r>
              <a:rPr lang="fr-FR" b="1" dirty="0"/>
              <a:t>Les clauses du contrat de prestation de service numérique</a:t>
            </a:r>
            <a:r>
              <a:rPr lang="fr-FR" dirty="0"/>
              <a:t> :</a:t>
            </a:r>
            <a:endParaRPr dirty="0"/>
          </a:p>
          <a:p>
            <a:pPr marL="342900" lvl="0" indent="0" algn="l" rtl="0">
              <a:spcBef>
                <a:spcPts val="960"/>
              </a:spcBef>
              <a:spcAft>
                <a:spcPts val="0"/>
              </a:spcAft>
              <a:buNone/>
            </a:pPr>
            <a:r>
              <a:rPr lang="fr-FR" u="sng" dirty="0">
                <a:solidFill>
                  <a:schemeClr val="hlink"/>
                </a:solidFill>
                <a:hlinkClick r:id="rId4"/>
              </a:rPr>
              <a:t>https://www.captaincontrat.com/articles-droit-commercial/contrat-de-prestation-informatique</a:t>
            </a:r>
            <a:endParaRPr dirty="0"/>
          </a:p>
          <a:p>
            <a:pPr marL="342900" lvl="0" indent="0" algn="l" rtl="0">
              <a:spcBef>
                <a:spcPts val="960"/>
              </a:spcBef>
              <a:spcAft>
                <a:spcPts val="0"/>
              </a:spcAft>
              <a:buNone/>
            </a:pPr>
            <a:endParaRPr dirty="0"/>
          </a:p>
          <a:p>
            <a:pPr marL="342900" lvl="0" indent="-228600" algn="l" rtl="0">
              <a:spcBef>
                <a:spcPts val="960"/>
              </a:spcBef>
              <a:spcAft>
                <a:spcPts val="0"/>
              </a:spcAft>
              <a:buSzPts val="1800"/>
              <a:buNone/>
            </a:pPr>
            <a:endParaRPr dirty="0"/>
          </a:p>
        </p:txBody>
      </p:sp>
      <p:sp>
        <p:nvSpPr>
          <p:cNvPr id="230" name="Google Shape;230;p3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Q.10 La valeur créée par le Système d’Information de l’entreprise (SI)</a:t>
            </a:r>
            <a:endParaRPr dirty="0"/>
          </a:p>
        </p:txBody>
      </p:sp>
      <p:sp>
        <p:nvSpPr>
          <p:cNvPr id="236" name="Google Shape;236;p32"/>
          <p:cNvSpPr txBox="1">
            <a:spLocks noGrp="1"/>
          </p:cNvSpPr>
          <p:nvPr>
            <p:ph type="body" idx="1"/>
          </p:nvPr>
        </p:nvSpPr>
        <p:spPr>
          <a:xfrm>
            <a:off x="349900" y="1850275"/>
            <a:ext cx="11023500" cy="5007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342900" algn="l" rtl="0">
              <a:spcBef>
                <a:spcPts val="0"/>
              </a:spcBef>
              <a:spcAft>
                <a:spcPts val="0"/>
              </a:spcAft>
              <a:buSzPts val="1800"/>
              <a:buChar char="🞆"/>
            </a:pPr>
            <a:endParaRPr dirty="0"/>
          </a:p>
          <a:p>
            <a:pPr marL="342900" lvl="0" indent="-342900" algn="l" rtl="0">
              <a:spcBef>
                <a:spcPts val="0"/>
              </a:spcBef>
              <a:spcAft>
                <a:spcPts val="0"/>
              </a:spcAft>
              <a:buSzPts val="1800"/>
              <a:buChar char="🞆"/>
            </a:pPr>
            <a:r>
              <a:rPr lang="fr-FR" dirty="0">
                <a:latin typeface="Century Gothic" panose="020B0502020202020204" pitchFamily="34" charset="0"/>
              </a:rPr>
              <a:t>La transformation numérique des organisations est source de valeur ajoutée :  </a:t>
            </a:r>
            <a:r>
              <a:rPr lang="fr-FR" dirty="0">
                <a:latin typeface="Century Gothic" panose="020B0502020202020204" pitchFamily="34" charset="0"/>
                <a:ea typeface="Calibri"/>
                <a:cs typeface="Calibri"/>
                <a:sym typeface="Calibri"/>
              </a:rPr>
              <a:t> </a:t>
            </a:r>
            <a:endParaRPr dirty="0">
              <a:latin typeface="Century Gothic" panose="020B0502020202020204" pitchFamily="34" charset="0"/>
              <a:ea typeface="Calibri"/>
              <a:cs typeface="Calibri"/>
              <a:sym typeface="Calibri"/>
            </a:endParaRPr>
          </a:p>
          <a:p>
            <a:pPr marL="742950" lvl="1" indent="-285750" algn="l" rtl="0">
              <a:spcBef>
                <a:spcPts val="0"/>
              </a:spcBef>
              <a:spcAft>
                <a:spcPts val="0"/>
              </a:spcAft>
              <a:buSzPts val="1800"/>
              <a:buChar char="🞆"/>
            </a:pPr>
            <a:r>
              <a:rPr lang="fr-FR" dirty="0">
                <a:latin typeface="Century Gothic" panose="020B0502020202020204" pitchFamily="34" charset="0"/>
              </a:rPr>
              <a:t>- </a:t>
            </a:r>
            <a:r>
              <a:rPr lang="fr-FR" sz="1800" dirty="0">
                <a:latin typeface="Century Gothic" panose="020B0502020202020204" pitchFamily="34" charset="0"/>
              </a:rPr>
              <a:t>gains de productivité en interne (communication plus efficace, processus optimisés,</a:t>
            </a:r>
            <a:endParaRPr sz="1800" dirty="0">
              <a:latin typeface="Century Gothic" panose="020B0502020202020204" pitchFamily="34" charset="0"/>
            </a:endParaRPr>
          </a:p>
          <a:p>
            <a:pPr marL="742950" lvl="1" indent="-285750" algn="l" rtl="0">
              <a:spcBef>
                <a:spcPts val="0"/>
              </a:spcBef>
              <a:spcAft>
                <a:spcPts val="0"/>
              </a:spcAft>
              <a:buSzPts val="1800"/>
              <a:buChar char="🞆"/>
            </a:pPr>
            <a:r>
              <a:rPr lang="fr-FR" sz="1800" dirty="0">
                <a:latin typeface="Century Gothic" panose="020B0502020202020204" pitchFamily="34" charset="0"/>
              </a:rPr>
              <a:t>- tâches à faible valeur ajoutée sous-traitées (</a:t>
            </a:r>
            <a:r>
              <a:rPr lang="fr-FR" sz="1800" dirty="0" err="1">
                <a:latin typeface="Century Gothic" panose="020B0502020202020204" pitchFamily="34" charset="0"/>
              </a:rPr>
              <a:t>pgi</a:t>
            </a:r>
            <a:r>
              <a:rPr lang="fr-FR" sz="1800" dirty="0">
                <a:latin typeface="Century Gothic" panose="020B0502020202020204" pitchFamily="34" charset="0"/>
              </a:rPr>
              <a:t>), </a:t>
            </a:r>
            <a:endParaRPr sz="1800" dirty="0">
              <a:latin typeface="Century Gothic" panose="020B0502020202020204" pitchFamily="34" charset="0"/>
            </a:endParaRPr>
          </a:p>
          <a:p>
            <a:pPr marL="742950" lvl="1" indent="-285750" algn="l" rtl="0">
              <a:spcBef>
                <a:spcPts val="0"/>
              </a:spcBef>
              <a:spcAft>
                <a:spcPts val="0"/>
              </a:spcAft>
              <a:buSzPts val="1800"/>
              <a:buChar char="🞆"/>
            </a:pPr>
            <a:r>
              <a:rPr lang="fr-FR" sz="1800" dirty="0">
                <a:latin typeface="Century Gothic" panose="020B0502020202020204" pitchFamily="34" charset="0"/>
              </a:rPr>
              <a:t>- amélioration la relation client (fidélisation CRM) et fournisseur</a:t>
            </a:r>
            <a:endParaRPr sz="1800" dirty="0">
              <a:latin typeface="Century Gothic" panose="020B0502020202020204" pitchFamily="34" charset="0"/>
            </a:endParaRPr>
          </a:p>
          <a:p>
            <a:pPr marL="342900" lvl="0" indent="-342900" algn="l" rtl="0">
              <a:spcBef>
                <a:spcPts val="0"/>
              </a:spcBef>
              <a:spcAft>
                <a:spcPts val="0"/>
              </a:spcAft>
              <a:buSzPts val="1800"/>
              <a:buChar char="🞆"/>
            </a:pPr>
            <a:r>
              <a:rPr lang="fr-FR" dirty="0">
                <a:latin typeface="Century Gothic" panose="020B0502020202020204" pitchFamily="34" charset="0"/>
              </a:rPr>
              <a:t>Le numérique modifie aussi l’organisation du travail (plateforme de travail collaboratif, objets connectés), rend le </a:t>
            </a:r>
            <a:r>
              <a:rPr lang="fr-FR" dirty="0" err="1">
                <a:latin typeface="Century Gothic" panose="020B0502020202020204" pitchFamily="34" charset="0"/>
              </a:rPr>
              <a:t>Sl</a:t>
            </a:r>
            <a:r>
              <a:rPr lang="fr-FR" dirty="0">
                <a:latin typeface="Century Gothic" panose="020B0502020202020204" pitchFamily="34" charset="0"/>
              </a:rPr>
              <a:t> plus flexible (PGI, cloud)</a:t>
            </a:r>
            <a:endParaRPr dirty="0">
              <a:latin typeface="Century Gothic" panose="020B0502020202020204" pitchFamily="34" charset="0"/>
            </a:endParaRPr>
          </a:p>
          <a:p>
            <a:pPr marL="342900" lvl="0" indent="-342900" algn="l" rtl="0">
              <a:spcBef>
                <a:spcPts val="0"/>
              </a:spcBef>
              <a:spcAft>
                <a:spcPts val="0"/>
              </a:spcAft>
              <a:buSzPts val="1800"/>
              <a:buChar char="🞆"/>
            </a:pPr>
            <a:endParaRPr dirty="0">
              <a:latin typeface="Century Gothic" panose="020B0502020202020204" pitchFamily="34" charset="0"/>
            </a:endParaRPr>
          </a:p>
          <a:p>
            <a:pPr marL="342900" lvl="0" indent="-342900" algn="l" rtl="0">
              <a:spcBef>
                <a:spcPts val="0"/>
              </a:spcBef>
              <a:spcAft>
                <a:spcPts val="0"/>
              </a:spcAft>
              <a:buSzPts val="1800"/>
              <a:buChar char="🞆"/>
            </a:pPr>
            <a:r>
              <a:rPr lang="fr-FR" u="sng" dirty="0">
                <a:solidFill>
                  <a:schemeClr val="hlink"/>
                </a:solidFill>
                <a:latin typeface="Century Gothic" panose="020B0502020202020204" pitchFamily="34" charset="0"/>
                <a:hlinkClick r:id="rId3"/>
              </a:rPr>
              <a:t>https://www.canal-u.tv/video/eduscol/jnm2018_atelier_9_transformation_numerique_des_organisations_comment_conduire_le_changement.46415</a:t>
            </a:r>
            <a:endParaRPr dirty="0">
              <a:latin typeface="Century Gothic" panose="020B0502020202020204" pitchFamily="34" charset="0"/>
            </a:endParaRPr>
          </a:p>
          <a:p>
            <a:pPr marL="342900" lvl="0" indent="-228600" algn="l" rtl="0">
              <a:spcBef>
                <a:spcPts val="960"/>
              </a:spcBef>
              <a:spcAft>
                <a:spcPts val="0"/>
              </a:spcAft>
              <a:buSzPts val="1800"/>
              <a:buNone/>
            </a:pPr>
            <a:r>
              <a:rPr lang="fr-FR" u="sng" dirty="0">
                <a:solidFill>
                  <a:schemeClr val="hlink"/>
                </a:solidFill>
                <a:latin typeface="Century Gothic" panose="020B0502020202020204" pitchFamily="34" charset="0"/>
                <a:hlinkClick r:id="rId4"/>
              </a:rPr>
              <a:t>https://www.hbrfrance.fr/chroniques-experts/2014/11/5243-comment-la-transformation-du-systeme-dinformation-impacte-lorganisation/</a:t>
            </a:r>
            <a:endParaRPr dirty="0">
              <a:latin typeface="Century Gothic" panose="020B0502020202020204" pitchFamily="34" charset="0"/>
            </a:endParaRPr>
          </a:p>
          <a:p>
            <a:pPr marL="342900" lvl="0" indent="-228600" algn="l" rtl="0">
              <a:spcBef>
                <a:spcPts val="960"/>
              </a:spcBef>
              <a:spcAft>
                <a:spcPts val="0"/>
              </a:spcAft>
              <a:buSzPts val="1800"/>
              <a:buNone/>
            </a:pPr>
            <a:r>
              <a:rPr lang="fr-FR" dirty="0">
                <a:latin typeface="Century Gothic" panose="020B0502020202020204" pitchFamily="34" charset="0"/>
                <a:ea typeface="Calibri"/>
                <a:cs typeface="Calibri"/>
                <a:sym typeface="Calibri"/>
              </a:rPr>
              <a:t>   </a:t>
            </a:r>
            <a:r>
              <a:rPr lang="fr-FR" b="1" dirty="0">
                <a:uFill>
                  <a:noFill/>
                </a:uFill>
                <a:latin typeface="Century Gothic" panose="020B0502020202020204" pitchFamily="34" charset="0"/>
                <a:ea typeface="Calibri"/>
                <a:cs typeface="Calibri"/>
                <a:sym typeface="Calibri"/>
                <a:hlinkClick r:id="rId5"/>
              </a:rPr>
              <a:t> </a:t>
            </a:r>
            <a:r>
              <a:rPr lang="fr-FR" u="sng" dirty="0">
                <a:solidFill>
                  <a:schemeClr val="hlink"/>
                </a:solidFill>
                <a:latin typeface="Century Gothic" panose="020B0502020202020204" pitchFamily="34" charset="0"/>
                <a:hlinkClick r:id="rId5"/>
              </a:rPr>
              <a:t>https://www.magazine-decideurs.com/news/ameliorer-les-processus-internes</a:t>
            </a:r>
            <a:r>
              <a:rPr lang="fr-FR" dirty="0">
                <a:latin typeface="Century Gothic" panose="020B0502020202020204" pitchFamily="34" charset="0"/>
              </a:rPr>
              <a:t>  </a:t>
            </a:r>
            <a:endParaRPr dirty="0">
              <a:latin typeface="Century Gothic" panose="020B0502020202020204" pitchFamily="34" charset="0"/>
            </a:endParaRPr>
          </a:p>
          <a:p>
            <a:pPr marL="342900" lvl="0" indent="-342900" algn="l" rtl="0">
              <a:spcBef>
                <a:spcPts val="960"/>
              </a:spcBef>
              <a:spcAft>
                <a:spcPts val="0"/>
              </a:spcAft>
              <a:buSzPts val="1800"/>
              <a:buChar char="🞆"/>
            </a:pPr>
            <a:r>
              <a:rPr lang="fr-FR" u="sng" dirty="0">
                <a:solidFill>
                  <a:schemeClr val="hlink"/>
                </a:solidFill>
                <a:latin typeface="Century Gothic" panose="020B0502020202020204" pitchFamily="34" charset="0"/>
                <a:hlinkClick r:id="rId6"/>
              </a:rPr>
              <a:t>http://www.touteconomie.org/index.php?arc=bv2&amp;mot=117</a:t>
            </a:r>
            <a:endParaRPr dirty="0">
              <a:latin typeface="Century Gothic" panose="020B0502020202020204" pitchFamily="34" charset="0"/>
            </a:endParaRPr>
          </a:p>
          <a:p>
            <a:pPr marL="342900" lvl="0" indent="-342900" algn="l" rtl="0">
              <a:spcBef>
                <a:spcPts val="960"/>
              </a:spcBef>
              <a:spcAft>
                <a:spcPts val="0"/>
              </a:spcAft>
              <a:buSzPts val="1800"/>
              <a:buChar char="🞆"/>
            </a:pPr>
            <a:r>
              <a:rPr lang="fr-FR" dirty="0">
                <a:latin typeface="Century Gothic" panose="020B0502020202020204" pitchFamily="34" charset="0"/>
              </a:rPr>
              <a:t>https://www.scalair.fr/blog/automatisation-concerne-toutes-les-entreprises</a:t>
            </a:r>
            <a:endParaRPr dirty="0">
              <a:latin typeface="Century Gothic" panose="020B0502020202020204" pitchFamily="34" charset="0"/>
            </a:endParaRPr>
          </a:p>
          <a:p>
            <a:pPr marL="342900" lvl="0" indent="-228600" algn="l" rtl="0">
              <a:spcBef>
                <a:spcPts val="960"/>
              </a:spcBef>
              <a:spcAft>
                <a:spcPts val="0"/>
              </a:spcAft>
              <a:buSzPts val="1800"/>
              <a:buNone/>
            </a:pPr>
            <a:endParaRPr b="1" dirty="0">
              <a:latin typeface="Calibri"/>
              <a:ea typeface="Calibri"/>
              <a:cs typeface="Calibri"/>
              <a:sym typeface="Calibri"/>
            </a:endParaRPr>
          </a:p>
        </p:txBody>
      </p:sp>
      <p:sp>
        <p:nvSpPr>
          <p:cNvPr id="237" name="Google Shape;237;p3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810000" y="447200"/>
            <a:ext cx="3657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Q.11 : Les différents risques </a:t>
            </a:r>
            <a:endParaRPr sz="2000" dirty="0"/>
          </a:p>
          <a:p>
            <a:pPr marL="0" lvl="0" indent="0" algn="l" rtl="0">
              <a:spcBef>
                <a:spcPts val="0"/>
              </a:spcBef>
              <a:spcAft>
                <a:spcPts val="0"/>
              </a:spcAft>
              <a:buClr>
                <a:srgbClr val="FEFEFE"/>
              </a:buClr>
              <a:buSzPts val="2000"/>
              <a:buFont typeface="Century Gothic"/>
              <a:buNone/>
            </a:pPr>
            <a:r>
              <a:rPr lang="fr-FR" sz="2000" dirty="0"/>
              <a:t>posés par le SI</a:t>
            </a:r>
            <a:endParaRPr dirty="0"/>
          </a:p>
        </p:txBody>
      </p:sp>
      <p:sp>
        <p:nvSpPr>
          <p:cNvPr id="243" name="Google Shape;243;p33"/>
          <p:cNvSpPr txBox="1">
            <a:spLocks noGrp="1"/>
          </p:cNvSpPr>
          <p:nvPr>
            <p:ph type="body" idx="1"/>
          </p:nvPr>
        </p:nvSpPr>
        <p:spPr>
          <a:xfrm>
            <a:off x="222425" y="3092825"/>
            <a:ext cx="11733000" cy="37653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228600" algn="l" rtl="0">
              <a:spcBef>
                <a:spcPts val="960"/>
              </a:spcBef>
              <a:spcAft>
                <a:spcPts val="0"/>
              </a:spcAft>
              <a:buNone/>
            </a:pPr>
            <a:r>
              <a:rPr lang="fr-FR" u="sng" dirty="0">
                <a:solidFill>
                  <a:schemeClr val="hlink"/>
                </a:solidFill>
                <a:latin typeface="Century Gothic" panose="020B0502020202020204" pitchFamily="34" charset="0"/>
                <a:hlinkClick r:id="rId3"/>
              </a:rPr>
              <a:t>https://www.lesechos.fr/05/10/2016/LesEchos/22291-148-ECH_sept-risques-capitaux-qui-planent-sur-votre-systeme-d-information.htm</a:t>
            </a:r>
            <a:endParaRPr u="sng" dirty="0">
              <a:solidFill>
                <a:schemeClr val="hlink"/>
              </a:solidFill>
              <a:latin typeface="Century Gothic" panose="020B0502020202020204" pitchFamily="34" charset="0"/>
              <a:hlinkClick r:id="rId4"/>
            </a:endParaRPr>
          </a:p>
          <a:p>
            <a:pPr marL="342900" lvl="0" indent="-228600" algn="l" rtl="0">
              <a:spcBef>
                <a:spcPts val="960"/>
              </a:spcBef>
              <a:spcAft>
                <a:spcPts val="0"/>
              </a:spcAft>
              <a:buNone/>
            </a:pPr>
            <a:r>
              <a:rPr lang="fr-FR" sz="1100" dirty="0">
                <a:latin typeface="Century Gothic" panose="020B0502020202020204" pitchFamily="34" charset="0"/>
                <a:ea typeface="Arial"/>
                <a:cs typeface="Arial"/>
                <a:sym typeface="Arial"/>
              </a:rPr>
              <a:t> </a:t>
            </a:r>
            <a:r>
              <a:rPr lang="fr-FR" u="sng" dirty="0">
                <a:solidFill>
                  <a:schemeClr val="hlink"/>
                </a:solidFill>
                <a:latin typeface="Century Gothic" panose="020B0502020202020204" pitchFamily="34" charset="0"/>
                <a:hlinkClick r:id="rId5"/>
              </a:rPr>
              <a:t>https://www.ssi.gouv.fr/entreprise/principales-menaces/</a:t>
            </a:r>
            <a:endParaRPr dirty="0">
              <a:latin typeface="Century Gothic" panose="020B0502020202020204" pitchFamily="34" charset="0"/>
            </a:endParaRPr>
          </a:p>
          <a:p>
            <a:pPr marL="0" lvl="0" indent="0" algn="l" rtl="0">
              <a:spcBef>
                <a:spcPts val="960"/>
              </a:spcBef>
              <a:spcAft>
                <a:spcPts val="0"/>
              </a:spcAft>
              <a:buSzPts val="1800"/>
              <a:buNone/>
            </a:pPr>
            <a:r>
              <a:rPr lang="fr-FR" u="sng" dirty="0">
                <a:solidFill>
                  <a:schemeClr val="hlink"/>
                </a:solidFill>
                <a:latin typeface="Century Gothic" panose="020B0502020202020204" pitchFamily="34" charset="0"/>
                <a:hlinkClick r:id="rId6"/>
              </a:rPr>
              <a:t>https://www.lemondeinformatique.fr/actualites/lire-5-pratiques-pour-securiser-la-communication-des-objets-connectes-65439.html</a:t>
            </a:r>
            <a:endParaRPr dirty="0">
              <a:latin typeface="Century Gothic" panose="020B0502020202020204" pitchFamily="34" charset="0"/>
            </a:endParaRPr>
          </a:p>
          <a:p>
            <a:pPr marL="0" lvl="0" indent="0" algn="l" rtl="0">
              <a:spcBef>
                <a:spcPts val="960"/>
              </a:spcBef>
              <a:spcAft>
                <a:spcPts val="0"/>
              </a:spcAft>
              <a:buSzPts val="1800"/>
              <a:buNone/>
            </a:pPr>
            <a:r>
              <a:rPr lang="fr-FR" u="sng" dirty="0">
                <a:solidFill>
                  <a:schemeClr val="hlink"/>
                </a:solidFill>
                <a:latin typeface="Century Gothic" panose="020B0502020202020204" pitchFamily="34" charset="0"/>
                <a:hlinkClick r:id="rId7"/>
              </a:rPr>
              <a:t>http://img1.lemondeinformatique.fr/fichiers/dossier/dsi-maitrisez-les-risques-juridiques.pdf</a:t>
            </a:r>
            <a:endParaRPr dirty="0">
              <a:latin typeface="Century Gothic" panose="020B0502020202020204" pitchFamily="34" charset="0"/>
            </a:endParaRPr>
          </a:p>
          <a:p>
            <a:pPr marL="0" lvl="0" indent="0" algn="l" rtl="0">
              <a:spcBef>
                <a:spcPts val="960"/>
              </a:spcBef>
              <a:spcAft>
                <a:spcPts val="0"/>
              </a:spcAft>
              <a:buSzPts val="1800"/>
              <a:buNone/>
            </a:pPr>
            <a:r>
              <a:rPr lang="fr-FR" u="sng" dirty="0">
                <a:solidFill>
                  <a:schemeClr val="hlink"/>
                </a:solidFill>
                <a:latin typeface="Century Gothic" panose="020B0502020202020204" pitchFamily="34" charset="0"/>
                <a:hlinkClick r:id="rId8"/>
              </a:rPr>
              <a:t>https://www.capital.fr/entreprises-marches/le-producteur-daluminium-norsk-hydro-victime-dune-cyberattaque-1332056</a:t>
            </a:r>
            <a:endParaRPr dirty="0">
              <a:latin typeface="Century Gothic" panose="020B0502020202020204" pitchFamily="34" charset="0"/>
            </a:endParaRPr>
          </a:p>
        </p:txBody>
      </p:sp>
      <p:sp>
        <p:nvSpPr>
          <p:cNvPr id="244" name="Google Shape;244;p3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12</a:t>
            </a:fld>
            <a:endParaRPr/>
          </a:p>
        </p:txBody>
      </p:sp>
      <p:pic>
        <p:nvPicPr>
          <p:cNvPr id="245" name="Google Shape;245;p33"/>
          <p:cNvPicPr preferRelativeResize="0"/>
          <p:nvPr/>
        </p:nvPicPr>
        <p:blipFill>
          <a:blip r:embed="rId9">
            <a:alphaModFix/>
          </a:blip>
          <a:stretch>
            <a:fillRect/>
          </a:stretch>
        </p:blipFill>
        <p:spPr>
          <a:xfrm>
            <a:off x="4467000" y="447199"/>
            <a:ext cx="7530425" cy="2999854"/>
          </a:xfrm>
          <a:prstGeom prst="rect">
            <a:avLst/>
          </a:prstGeom>
          <a:noFill/>
          <a:ln>
            <a:noFill/>
          </a:ln>
        </p:spPr>
      </p:pic>
      <p:sp>
        <p:nvSpPr>
          <p:cNvPr id="246" name="Google Shape;246;p33"/>
          <p:cNvSpPr txBox="1"/>
          <p:nvPr/>
        </p:nvSpPr>
        <p:spPr>
          <a:xfrm>
            <a:off x="222425" y="2602300"/>
            <a:ext cx="4011000" cy="11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latin typeface="Century Gothic"/>
                <a:ea typeface="Century Gothic"/>
                <a:cs typeface="Century Gothic"/>
                <a:sym typeface="Century Gothic"/>
              </a:rPr>
              <a:t>https://www.francetvinfo.fr/internet/securite-sur-internet/cyberattaques/piratage-informatique-un-fleau-qui-frappe-les-pme_2393296.html</a:t>
            </a:r>
            <a:endParaRPr dirty="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13</a:t>
            </a:fld>
            <a:endParaRPr/>
          </a:p>
        </p:txBody>
      </p:sp>
      <p:graphicFrame>
        <p:nvGraphicFramePr>
          <p:cNvPr id="252" name="Google Shape;252;p34"/>
          <p:cNvGraphicFramePr/>
          <p:nvPr>
            <p:extLst>
              <p:ext uri="{D42A27DB-BD31-4B8C-83A1-F6EECF244321}">
                <p14:modId xmlns:p14="http://schemas.microsoft.com/office/powerpoint/2010/main" val="725224359"/>
              </p:ext>
            </p:extLst>
          </p:nvPr>
        </p:nvGraphicFramePr>
        <p:xfrm>
          <a:off x="530748" y="453500"/>
          <a:ext cx="11085000" cy="5874510"/>
        </p:xfrm>
        <a:graphic>
          <a:graphicData uri="http://schemas.openxmlformats.org/drawingml/2006/table">
            <a:tbl>
              <a:tblPr firstRow="1" bandRow="1">
                <a:noFill/>
                <a:tableStyleId>{A1C0FB12-0FB8-4C22-ABED-5E52514AB438}</a:tableStyleId>
              </a:tblPr>
              <a:tblGrid>
                <a:gridCol w="4745925">
                  <a:extLst>
                    <a:ext uri="{9D8B030D-6E8A-4147-A177-3AD203B41FA5}">
                      <a16:colId xmlns:a16="http://schemas.microsoft.com/office/drawing/2014/main" val="20000"/>
                    </a:ext>
                  </a:extLst>
                </a:gridCol>
                <a:gridCol w="6339075">
                  <a:extLst>
                    <a:ext uri="{9D8B030D-6E8A-4147-A177-3AD203B41FA5}">
                      <a16:colId xmlns:a16="http://schemas.microsoft.com/office/drawing/2014/main" val="20001"/>
                    </a:ext>
                  </a:extLst>
                </a:gridCol>
              </a:tblGrid>
              <a:tr h="207150">
                <a:tc>
                  <a:txBody>
                    <a:bodyPr/>
                    <a:lstStyle/>
                    <a:p>
                      <a:pPr marL="0" marR="0" lvl="0" indent="0" algn="ctr" rtl="0">
                        <a:lnSpc>
                          <a:spcPct val="100000"/>
                        </a:lnSpc>
                        <a:spcBef>
                          <a:spcPts val="0"/>
                        </a:spcBef>
                        <a:spcAft>
                          <a:spcPts val="0"/>
                        </a:spcAft>
                        <a:buClr>
                          <a:schemeClr val="dk1"/>
                        </a:buClr>
                        <a:buSzPts val="800"/>
                        <a:buFont typeface="Century Gothic"/>
                        <a:buNone/>
                      </a:pPr>
                      <a:endParaRPr sz="800" b="1" u="none" strike="noStrike" cap="none"/>
                    </a:p>
                    <a:p>
                      <a:pPr marL="0" marR="0" lvl="0" indent="0" algn="ctr" rtl="0">
                        <a:lnSpc>
                          <a:spcPct val="100000"/>
                        </a:lnSpc>
                        <a:spcBef>
                          <a:spcPts val="0"/>
                        </a:spcBef>
                        <a:spcAft>
                          <a:spcPts val="0"/>
                        </a:spcAft>
                        <a:buClr>
                          <a:schemeClr val="dk1"/>
                        </a:buClr>
                        <a:buSzPts val="1800"/>
                        <a:buFont typeface="Century Gothic"/>
                        <a:buNone/>
                      </a:pPr>
                      <a:r>
                        <a:rPr lang="fr-FR" sz="1800" b="1" u="none" strike="noStrike" cap="none"/>
                        <a:t>Pour rappel….Des ressources incontournables….</a:t>
                      </a:r>
                      <a:endParaRPr/>
                    </a:p>
                    <a:p>
                      <a:pPr marL="0" marR="0" lvl="0" indent="0" algn="l" rtl="0">
                        <a:spcBef>
                          <a:spcPts val="0"/>
                        </a:spcBef>
                        <a:spcAft>
                          <a:spcPts val="0"/>
                        </a:spcAft>
                        <a:buNone/>
                      </a:pPr>
                      <a:endParaRPr sz="800"/>
                    </a:p>
                  </a:txBody>
                  <a:tcPr marL="91450" marR="91450" marT="45725" marB="45725"/>
                </a:tc>
                <a:tc>
                  <a:txBody>
                    <a:bodyPr/>
                    <a:lstStyle/>
                    <a:p>
                      <a:pPr marL="0" marR="0" lvl="0" indent="0" algn="ctr" rtl="0">
                        <a:spcBef>
                          <a:spcPts val="0"/>
                        </a:spcBef>
                        <a:spcAft>
                          <a:spcPts val="0"/>
                        </a:spcAft>
                        <a:buNone/>
                      </a:pPr>
                      <a:r>
                        <a:rPr lang="fr-FR" sz="1800"/>
                        <a:t>Liens pour accès en ligne</a:t>
                      </a:r>
                      <a:endParaRPr/>
                    </a:p>
                    <a:p>
                      <a:pPr marL="0" marR="0" lvl="0" indent="0" algn="ctr"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241000">
                <a:tc>
                  <a:txBody>
                    <a:bodyPr/>
                    <a:lstStyle/>
                    <a:p>
                      <a:pPr marL="0" marR="0" lvl="0" indent="0" algn="l" rtl="0">
                        <a:lnSpc>
                          <a:spcPct val="100000"/>
                        </a:lnSpc>
                        <a:spcBef>
                          <a:spcPts val="0"/>
                        </a:spcBef>
                        <a:spcAft>
                          <a:spcPts val="0"/>
                        </a:spcAft>
                        <a:buClr>
                          <a:schemeClr val="dk1"/>
                        </a:buClr>
                        <a:buSzPts val="1200"/>
                        <a:buFont typeface="Century Gothic"/>
                        <a:buNone/>
                      </a:pPr>
                      <a:r>
                        <a:rPr lang="fr-FR" sz="1200"/>
                        <a:t>Programme de CEJM  et Guide d’accompagnement</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fr-FR" sz="1200" b="0" i="0" u="sng" strike="noStrike">
                          <a:solidFill>
                            <a:schemeClr val="hlink"/>
                          </a:solidFill>
                          <a:latin typeface="Century Gothic"/>
                          <a:ea typeface="Century Gothic"/>
                          <a:cs typeface="Century Gothic"/>
                          <a:sym typeface="Century Gothic"/>
                          <a:hlinkClick r:id="rId3"/>
                        </a:rPr>
                        <a:t>https://crcom.ac-versailles.fr/spip.php?rubrique324</a:t>
                      </a:r>
                      <a:endParaRPr sz="1800"/>
                    </a:p>
                  </a:txBody>
                  <a:tcPr marL="91450" marR="91450" marT="45725" marB="45725"/>
                </a:tc>
                <a:extLst>
                  <a:ext uri="{0D108BD9-81ED-4DB2-BD59-A6C34878D82A}">
                    <a16:rowId xmlns:a16="http://schemas.microsoft.com/office/drawing/2014/main" val="10001"/>
                  </a:ext>
                </a:extLst>
              </a:tr>
              <a:tr h="246725">
                <a:tc>
                  <a:txBody>
                    <a:bodyPr/>
                    <a:lstStyle/>
                    <a:p>
                      <a:pPr marL="0" marR="0" lvl="0" indent="0" algn="l" rtl="0">
                        <a:lnSpc>
                          <a:spcPct val="100000"/>
                        </a:lnSpc>
                        <a:spcBef>
                          <a:spcPts val="0"/>
                        </a:spcBef>
                        <a:spcAft>
                          <a:spcPts val="0"/>
                        </a:spcAft>
                        <a:buClr>
                          <a:schemeClr val="dk1"/>
                        </a:buClr>
                        <a:buSzPts val="1200"/>
                        <a:buFont typeface="Century Gothic"/>
                        <a:buNone/>
                      </a:pPr>
                      <a:r>
                        <a:rPr lang="fr-FR" sz="1200"/>
                        <a:t>Bibliographie CEJM</a:t>
                      </a:r>
                      <a:endParaRPr sz="1200"/>
                    </a:p>
                  </a:txBody>
                  <a:tcPr marL="91450" marR="91450" marT="45725" marB="45725"/>
                </a:tc>
                <a:tc>
                  <a:txBody>
                    <a:bodyPr/>
                    <a:lstStyle/>
                    <a:p>
                      <a:pPr marL="0" marR="0" lvl="0" indent="0" algn="l" rtl="0">
                        <a:spcBef>
                          <a:spcPts val="0"/>
                        </a:spcBef>
                        <a:spcAft>
                          <a:spcPts val="0"/>
                        </a:spcAft>
                        <a:buNone/>
                      </a:pPr>
                      <a:r>
                        <a:rPr lang="fr-FR" sz="1200" b="0" i="0" u="sng" strike="noStrike">
                          <a:solidFill>
                            <a:schemeClr val="hlink"/>
                          </a:solidFill>
                          <a:latin typeface="Century Gothic"/>
                          <a:ea typeface="Century Gothic"/>
                          <a:cs typeface="Century Gothic"/>
                          <a:sym typeface="Century Gothic"/>
                          <a:hlinkClick r:id="rId4"/>
                        </a:rPr>
                        <a:t>https://crcom.ac-versailles.fr/spip.php?article932</a:t>
                      </a:r>
                      <a:endParaRPr sz="1200"/>
                    </a:p>
                  </a:txBody>
                  <a:tcPr marL="91450" marR="91450" marT="45725" marB="45725"/>
                </a:tc>
                <a:extLst>
                  <a:ext uri="{0D108BD9-81ED-4DB2-BD59-A6C34878D82A}">
                    <a16:rowId xmlns:a16="http://schemas.microsoft.com/office/drawing/2014/main" val="10002"/>
                  </a:ext>
                </a:extLst>
              </a:tr>
              <a:tr h="357550">
                <a:tc>
                  <a:txBody>
                    <a:bodyPr/>
                    <a:lstStyle/>
                    <a:p>
                      <a:pPr marL="0" marR="0" lvl="0" indent="0" algn="l" rtl="0">
                        <a:spcBef>
                          <a:spcPts val="0"/>
                        </a:spcBef>
                        <a:spcAft>
                          <a:spcPts val="0"/>
                        </a:spcAft>
                        <a:buNone/>
                      </a:pPr>
                      <a:r>
                        <a:rPr lang="fr-FR" sz="1200" b="0" i="0" u="none" strike="noStrike">
                          <a:solidFill>
                            <a:schemeClr val="dk1"/>
                          </a:solidFill>
                          <a:latin typeface="Century Gothic"/>
                          <a:ea typeface="Century Gothic"/>
                          <a:cs typeface="Century Gothic"/>
                          <a:sym typeface="Century Gothic"/>
                        </a:rPr>
                        <a:t>Réseau « Economie – Gestion » académique sur m@gistère :  </a:t>
                      </a:r>
                      <a:endParaRPr sz="1200" b="0"/>
                    </a:p>
                    <a:p>
                      <a:pPr marL="0" marR="0" lvl="0" indent="0" algn="l" rtl="0">
                        <a:spcBef>
                          <a:spcPts val="0"/>
                        </a:spcBef>
                        <a:spcAft>
                          <a:spcPts val="0"/>
                        </a:spcAft>
                        <a:buNone/>
                      </a:pPr>
                      <a:r>
                        <a:rPr lang="fr-FR" sz="1200" b="0" i="0" u="none" strike="noStrike">
                          <a:solidFill>
                            <a:schemeClr val="dk1"/>
                          </a:solidFill>
                          <a:latin typeface="Century Gothic"/>
                          <a:ea typeface="Century Gothic"/>
                          <a:cs typeface="Century Gothic"/>
                          <a:sym typeface="Century Gothic"/>
                        </a:rPr>
                        <a:t>formation année courante / archives : </a:t>
                      </a:r>
                      <a:endParaRPr sz="1200" b="0"/>
                    </a:p>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fr-FR" sz="1200"/>
                        <a:t>http://www.ac-bordeaux.fr/</a:t>
                      </a:r>
                      <a:endParaRPr/>
                    </a:p>
                  </a:txBody>
                  <a:tcPr marL="91450" marR="91450" marT="45725" marB="45725"/>
                </a:tc>
                <a:extLst>
                  <a:ext uri="{0D108BD9-81ED-4DB2-BD59-A6C34878D82A}">
                    <a16:rowId xmlns:a16="http://schemas.microsoft.com/office/drawing/2014/main" val="10003"/>
                  </a:ext>
                </a:extLst>
              </a:tr>
              <a:tr h="357550">
                <a:tc>
                  <a:txBody>
                    <a:bodyPr/>
                    <a:lstStyle/>
                    <a:p>
                      <a:pPr marL="0" marR="0" lvl="0" indent="0" algn="l" rtl="0">
                        <a:spcBef>
                          <a:spcPts val="0"/>
                        </a:spcBef>
                        <a:spcAft>
                          <a:spcPts val="0"/>
                        </a:spcAft>
                        <a:buNone/>
                      </a:pPr>
                      <a:r>
                        <a:rPr lang="fr-FR" sz="1200"/>
                        <a:t>Ressources pédagogiques CEJM (thèmes 1 à 3 pour l’instant)</a:t>
                      </a:r>
                      <a:endParaRPr sz="1200"/>
                    </a:p>
                  </a:txBody>
                  <a:tcPr marL="91450" marR="91450" marT="45725" marB="45725"/>
                </a:tc>
                <a:tc>
                  <a:txBody>
                    <a:bodyPr/>
                    <a:lstStyle/>
                    <a:p>
                      <a:pPr marL="0" marR="0" lvl="0" indent="0" algn="l" rtl="0">
                        <a:spcBef>
                          <a:spcPts val="0"/>
                        </a:spcBef>
                        <a:spcAft>
                          <a:spcPts val="0"/>
                        </a:spcAft>
                        <a:buNone/>
                      </a:pPr>
                      <a:r>
                        <a:rPr lang="fr-FR" sz="1200"/>
                        <a:t>https://crcom.ac-versailles.fr/spip.php?rubrique333</a:t>
                      </a:r>
                      <a:endParaRPr/>
                    </a:p>
                  </a:txBody>
                  <a:tcPr marL="91450" marR="91450" marT="45725" marB="45725"/>
                </a:tc>
                <a:extLst>
                  <a:ext uri="{0D108BD9-81ED-4DB2-BD59-A6C34878D82A}">
                    <a16:rowId xmlns:a16="http://schemas.microsoft.com/office/drawing/2014/main" val="10004"/>
                  </a:ext>
                </a:extLst>
              </a:tr>
              <a:tr h="314175">
                <a:tc>
                  <a:txBody>
                    <a:bodyPr/>
                    <a:lstStyle/>
                    <a:p>
                      <a:pPr marL="0" marR="0" lvl="0" indent="0" algn="l" rtl="0">
                        <a:lnSpc>
                          <a:spcPct val="100000"/>
                        </a:lnSpc>
                        <a:spcBef>
                          <a:spcPts val="0"/>
                        </a:spcBef>
                        <a:spcAft>
                          <a:spcPts val="0"/>
                        </a:spcAft>
                        <a:buClr>
                          <a:schemeClr val="dk1"/>
                        </a:buClr>
                        <a:buSzPts val="1200"/>
                        <a:buFont typeface="Century Gothic"/>
                        <a:buNone/>
                      </a:pPr>
                      <a:r>
                        <a:rPr lang="fr-FR" sz="1200"/>
                        <a:t>Ressources pédagogiques CEJM appliquée : le cas Cirette (inclus question thème 4 « Dans quelle mesure le droit répond t-il aux questions posées par le développement du numérique? » - l’offre commerciale électronique)</a:t>
                      </a:r>
                      <a:endParaRPr/>
                    </a:p>
                  </a:txBody>
                  <a:tcPr marL="91450" marR="91450" marT="45725" marB="45725"/>
                </a:tc>
                <a:tc>
                  <a:txBody>
                    <a:bodyPr/>
                    <a:lstStyle/>
                    <a:p>
                      <a:pPr marL="0" marR="0" lvl="0" indent="0" algn="l" rtl="0">
                        <a:spcBef>
                          <a:spcPts val="0"/>
                        </a:spcBef>
                        <a:spcAft>
                          <a:spcPts val="0"/>
                        </a:spcAft>
                        <a:buNone/>
                      </a:pPr>
                      <a:r>
                        <a:rPr lang="fr-FR" sz="1200"/>
                        <a:t>https://crcom.ac-versailles.fr/spip.php?article954</a:t>
                      </a:r>
                      <a:endParaRPr/>
                    </a:p>
                  </a:txBody>
                  <a:tcPr marL="91450" marR="91450" marT="45725" marB="45725"/>
                </a:tc>
                <a:extLst>
                  <a:ext uri="{0D108BD9-81ED-4DB2-BD59-A6C34878D82A}">
                    <a16:rowId xmlns:a16="http://schemas.microsoft.com/office/drawing/2014/main" val="10005"/>
                  </a:ext>
                </a:extLst>
              </a:tr>
              <a:tr h="353675">
                <a:tc>
                  <a:txBody>
                    <a:bodyPr/>
                    <a:lstStyle/>
                    <a:p>
                      <a:pPr marL="0" marR="0" lvl="0" indent="0" algn="l" rtl="0">
                        <a:lnSpc>
                          <a:spcPct val="100000"/>
                        </a:lnSpc>
                        <a:spcBef>
                          <a:spcPts val="0"/>
                        </a:spcBef>
                        <a:spcAft>
                          <a:spcPts val="0"/>
                        </a:spcAft>
                        <a:buClr>
                          <a:schemeClr val="dk1"/>
                        </a:buClr>
                        <a:buSzPts val="1200"/>
                        <a:buFont typeface="Century Gothic"/>
                        <a:buNone/>
                      </a:pPr>
                      <a:r>
                        <a:rPr lang="fr-FR" sz="1200" dirty="0"/>
                        <a:t>JECO</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fr-FR" sz="1200" b="0" i="0" u="none" strike="noStrike">
                          <a:solidFill>
                            <a:schemeClr val="dk1"/>
                          </a:solidFill>
                          <a:latin typeface="Century Gothic"/>
                          <a:ea typeface="Century Gothic"/>
                          <a:cs typeface="Century Gothic"/>
                          <a:sym typeface="Century Gothic"/>
                        </a:rPr>
                        <a:t>Plateformisation de l’économie : </a:t>
                      </a:r>
                      <a:r>
                        <a:rPr lang="fr-FR" sz="1200" b="0" i="0" u="sng" strike="noStrike">
                          <a:solidFill>
                            <a:schemeClr val="hlink"/>
                          </a:solidFill>
                          <a:latin typeface="Century Gothic"/>
                          <a:ea typeface="Century Gothic"/>
                          <a:cs typeface="Century Gothic"/>
                          <a:sym typeface="Century Gothic"/>
                          <a:hlinkClick r:id="rId5"/>
                        </a:rPr>
                        <a:t>http://www.journeeseconomie.org/blogjeco/index.php?post/2016/11/01/Plateformisation-de-l-%C3%A9conomie%2C-l-%C3%A2ge-des-entreprises-phygitales%2C-saisir-les-nouvelles-opportunit%C3%A9s-de-croissance-et-comp%C3%A9titivit%C3%A9</a:t>
                      </a:r>
                      <a:endParaRPr sz="1200" b="0" i="0" u="none" strike="noStrik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r h="613450">
                <a:tc>
                  <a:txBody>
                    <a:bodyPr/>
                    <a:lstStyle/>
                    <a:p>
                      <a:pPr marL="0" marR="0" lvl="0" indent="0" algn="l" rtl="0">
                        <a:spcBef>
                          <a:spcPts val="0"/>
                        </a:spcBef>
                        <a:spcAft>
                          <a:spcPts val="0"/>
                        </a:spcAft>
                        <a:buNone/>
                      </a:pPr>
                      <a:r>
                        <a:rPr lang="fr-FR" sz="1200"/>
                        <a:t>RGPD</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fr-FR" sz="1200" u="sng" dirty="0">
                          <a:solidFill>
                            <a:schemeClr val="hlink"/>
                          </a:solidFill>
                          <a:latin typeface="Century Gothic"/>
                          <a:ea typeface="Century Gothic"/>
                          <a:cs typeface="Century Gothic"/>
                          <a:sym typeface="Century Gothic"/>
                          <a:hlinkClick r:id="rId6"/>
                        </a:rPr>
                        <a:t>https://www.cnil.fr/sites/default/files/atoms/files/bpi-cnil-guide-rgpd-tpe-pme.pdf</a:t>
                      </a:r>
                      <a:endParaRPr sz="1200" u="sng"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fr-FR" sz="1200" u="sng" dirty="0">
                          <a:solidFill>
                            <a:schemeClr val="hlink"/>
                          </a:solidFill>
                          <a:hlinkClick r:id="rId7"/>
                        </a:rPr>
                        <a:t>http://crcf.ac-grenoble.fr/index.php?tg=articles&amp;idx=viewa&amp;topics=128&amp;article=994</a:t>
                      </a:r>
                      <a:endParaRPr lang="fr-FR" sz="1200" u="sng" dirty="0">
                        <a:solidFill>
                          <a:schemeClr val="hlink"/>
                        </a:solidFill>
                      </a:endParaRPr>
                    </a:p>
                    <a:p>
                      <a:pPr marL="0" marR="0" lvl="0" indent="0" algn="l" rtl="0">
                        <a:spcBef>
                          <a:spcPts val="0"/>
                        </a:spcBef>
                        <a:spcAft>
                          <a:spcPts val="0"/>
                        </a:spcAft>
                        <a:buNone/>
                      </a:pPr>
                      <a:r>
                        <a:rPr lang="fr-FR" sz="1200" dirty="0">
                          <a:hlinkClick r:id="rId8"/>
                        </a:rPr>
                        <a:t>https://atelier-rgpd.cnil.fr/</a:t>
                      </a:r>
                      <a:endParaRPr sz="1200" dirty="0"/>
                    </a:p>
                  </a:txBody>
                  <a:tcPr marL="91450" marR="91450" marT="45725" marB="45725"/>
                </a:tc>
                <a:extLst>
                  <a:ext uri="{0D108BD9-81ED-4DB2-BD59-A6C34878D82A}">
                    <a16:rowId xmlns:a16="http://schemas.microsoft.com/office/drawing/2014/main" val="10007"/>
                  </a:ext>
                </a:extLst>
              </a:tr>
              <a:tr h="280925">
                <a:tc>
                  <a:txBody>
                    <a:bodyPr/>
                    <a:lstStyle/>
                    <a:p>
                      <a:pPr marL="0" marR="0" lvl="0" indent="0" algn="l" rtl="0">
                        <a:lnSpc>
                          <a:spcPct val="100000"/>
                        </a:lnSpc>
                        <a:spcBef>
                          <a:spcPts val="0"/>
                        </a:spcBef>
                        <a:spcAft>
                          <a:spcPts val="0"/>
                        </a:spcAft>
                        <a:buClr>
                          <a:schemeClr val="dk1"/>
                        </a:buClr>
                        <a:buSzPts val="1200"/>
                        <a:buFont typeface="Century Gothic"/>
                        <a:buNone/>
                      </a:pPr>
                      <a:r>
                        <a:rPr lang="fr-FR" sz="1200"/>
                        <a:t>Preuve informatique et blockchains</a:t>
                      </a:r>
                      <a:endParaRPr sz="1200"/>
                    </a:p>
                  </a:txBody>
                  <a:tcPr marL="91450" marR="91450" marT="45725" marB="45725"/>
                </a:tc>
                <a:tc>
                  <a:txBody>
                    <a:bodyPr/>
                    <a:lstStyle/>
                    <a:p>
                      <a:pPr marL="0" lvl="0" indent="0" algn="l" rtl="0">
                        <a:spcBef>
                          <a:spcPts val="960"/>
                        </a:spcBef>
                        <a:spcAft>
                          <a:spcPts val="0"/>
                        </a:spcAft>
                        <a:buClr>
                          <a:schemeClr val="dk1"/>
                        </a:buClr>
                        <a:buSzPts val="1100"/>
                        <a:buFont typeface="Arial"/>
                        <a:buNone/>
                      </a:pPr>
                      <a:r>
                        <a:rPr lang="fr-FR" u="sng" dirty="0">
                          <a:solidFill>
                            <a:srgbClr val="666666"/>
                          </a:solidFill>
                          <a:hlinkClick r:id="rId9"/>
                        </a:rPr>
                        <a:t>https://www.strategie.gouv.fr/sites/strategie.gouv.fr/files/atoms/files/fs-rapport-blockchain-21-juin-2018.pdf</a:t>
                      </a:r>
                      <a:endParaRPr sz="1800" dirty="0"/>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fr-FR" dirty="0"/>
              <a:t>Les objectifs de la formation : Déroulement prévisionnel</a:t>
            </a:r>
            <a:endParaRPr dirty="0"/>
          </a:p>
        </p:txBody>
      </p:sp>
      <p:sp>
        <p:nvSpPr>
          <p:cNvPr id="129" name="Google Shape;129;p1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2</a:t>
            </a:fld>
            <a:endParaRPr/>
          </a:p>
        </p:txBody>
      </p:sp>
      <p:sp>
        <p:nvSpPr>
          <p:cNvPr id="2" name="ZoneTexte 1">
            <a:extLst>
              <a:ext uri="{FF2B5EF4-FFF2-40B4-BE49-F238E27FC236}">
                <a16:creationId xmlns:a16="http://schemas.microsoft.com/office/drawing/2014/main" id="{0EA3B0F2-80C2-4C65-9FD1-F13A5B191317}"/>
              </a:ext>
            </a:extLst>
          </p:cNvPr>
          <p:cNvSpPr txBox="1"/>
          <p:nvPr/>
        </p:nvSpPr>
        <p:spPr>
          <a:xfrm>
            <a:off x="931334" y="1308070"/>
            <a:ext cx="3742266" cy="400110"/>
          </a:xfrm>
          <a:prstGeom prst="rect">
            <a:avLst/>
          </a:prstGeom>
          <a:noFill/>
        </p:spPr>
        <p:txBody>
          <a:bodyPr wrap="square" rtlCol="0">
            <a:spAutoFit/>
          </a:bodyPr>
          <a:lstStyle/>
          <a:p>
            <a:r>
              <a:rPr lang="fr-FR" sz="2000" b="1" dirty="0"/>
              <a:t>Durée 4 h</a:t>
            </a:r>
          </a:p>
        </p:txBody>
      </p:sp>
      <p:sp>
        <p:nvSpPr>
          <p:cNvPr id="11" name="Google Shape;129;p17">
            <a:extLst>
              <a:ext uri="{FF2B5EF4-FFF2-40B4-BE49-F238E27FC236}">
                <a16:creationId xmlns:a16="http://schemas.microsoft.com/office/drawing/2014/main" id="{E7121345-0E20-4D3E-89A2-FDC3AB7AE0BE}"/>
              </a:ext>
            </a:extLst>
          </p:cNvPr>
          <p:cNvSpPr txBox="1">
            <a:spLocks/>
          </p:cNvSpPr>
          <p:nvPr/>
        </p:nvSpPr>
        <p:spPr>
          <a:xfrm>
            <a:off x="451514" y="2089265"/>
            <a:ext cx="10990918" cy="4481947"/>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600"/>
              </a:spcBef>
              <a:spcAft>
                <a:spcPts val="0"/>
              </a:spcAft>
              <a:buClr>
                <a:schemeClr val="accent1"/>
              </a:buClr>
              <a:buSzPts val="1800"/>
              <a:buFont typeface="Noto Sans Symbols"/>
              <a:buChar char="🞆"/>
              <a:defRPr sz="16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600"/>
              </a:spcBef>
              <a:spcAft>
                <a:spcPts val="0"/>
              </a:spcAft>
              <a:buClr>
                <a:schemeClr val="accent1"/>
              </a:buClr>
              <a:buSzPts val="1800"/>
              <a:buFont typeface="Noto Sans Symbols"/>
              <a:buChar char="🞆"/>
              <a:defRPr sz="14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100000"/>
              </a:lnSpc>
              <a:spcBef>
                <a:spcPts val="600"/>
              </a:spcBef>
              <a:spcAft>
                <a:spcPts val="0"/>
              </a:spcAft>
              <a:buClr>
                <a:schemeClr val="accent1"/>
              </a:buClr>
              <a:buSzPts val="1800"/>
              <a:buFont typeface="Noto Sans Symbols"/>
              <a:buChar char="🞆"/>
              <a:defRPr sz="12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100000"/>
              </a:lnSpc>
              <a:spcBef>
                <a:spcPts val="600"/>
              </a:spcBef>
              <a:spcAft>
                <a:spcPts val="0"/>
              </a:spcAft>
              <a:buClr>
                <a:schemeClr val="accent1"/>
              </a:buClr>
              <a:buSzPts val="1800"/>
              <a:buFont typeface="Noto Sans Symbols"/>
              <a:buChar char="🞆"/>
              <a:defRPr sz="12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600"/>
              </a:spcBef>
              <a:spcAft>
                <a:spcPts val="0"/>
              </a:spcAft>
              <a:buClr>
                <a:schemeClr val="accent1"/>
              </a:buClr>
              <a:buSzPts val="1800"/>
              <a:buFont typeface="Noto Sans Symbols"/>
              <a:buChar char="🞆"/>
              <a:defRPr sz="12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600"/>
              </a:spcBef>
              <a:spcAft>
                <a:spcPts val="0"/>
              </a:spcAft>
              <a:buClr>
                <a:schemeClr val="accent1"/>
              </a:buClr>
              <a:buSzPts val="1800"/>
              <a:buFont typeface="Noto Sans Symbols"/>
              <a:buChar char="🞆"/>
              <a:defRPr sz="12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600"/>
              </a:spcBef>
              <a:spcAft>
                <a:spcPts val="0"/>
              </a:spcAft>
              <a:buClr>
                <a:schemeClr val="accent1"/>
              </a:buClr>
              <a:buSzPts val="1800"/>
              <a:buFont typeface="Noto Sans Symbols"/>
              <a:buChar char="🞆"/>
              <a:defRPr sz="12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600"/>
              </a:spcBef>
              <a:spcAft>
                <a:spcPts val="600"/>
              </a:spcAft>
              <a:buClr>
                <a:schemeClr val="accent1"/>
              </a:buClr>
              <a:buSzPts val="1800"/>
              <a:buFont typeface="Noto Sans Symbols"/>
              <a:buChar char="🞆"/>
              <a:defRPr sz="1200" b="0" i="0" u="none" strike="noStrike" cap="none">
                <a:solidFill>
                  <a:schemeClr val="dk1"/>
                </a:solidFill>
                <a:latin typeface="Century Gothic"/>
                <a:ea typeface="Century Gothic"/>
                <a:cs typeface="Century Gothic"/>
                <a:sym typeface="Century Gothic"/>
              </a:defRPr>
            </a:lvl9pPr>
          </a:lstStyle>
          <a:p>
            <a:pPr marL="342900">
              <a:spcBef>
                <a:spcPts val="0"/>
              </a:spcBef>
              <a:buSzPts val="1900"/>
            </a:pPr>
            <a:r>
              <a:rPr lang="fr-FR" sz="1400" b="1" dirty="0"/>
              <a:t>Objectif </a:t>
            </a:r>
            <a:r>
              <a:rPr lang="fr-FR" sz="1400" dirty="0"/>
              <a:t>:</a:t>
            </a:r>
          </a:p>
          <a:p>
            <a:pPr marL="342900" algn="just">
              <a:spcBef>
                <a:spcPts val="980"/>
              </a:spcBef>
              <a:buSzPts val="1900"/>
              <a:buFont typeface="Wingdings" pitchFamily="2" charset="2"/>
              <a:buChar char="v"/>
            </a:pPr>
            <a:r>
              <a:rPr lang="fr-FR" sz="1400" dirty="0"/>
              <a:t>Pointer des tendances d’évolution de l’environnement économique, juridique et managérial en lien avec les contenus des enseignements du Thème 4 du cours de CEJM</a:t>
            </a:r>
          </a:p>
          <a:p>
            <a:pPr marL="342900" algn="just">
              <a:spcBef>
                <a:spcPts val="980"/>
              </a:spcBef>
              <a:buSzPts val="1900"/>
              <a:buFont typeface="Wingdings" pitchFamily="2" charset="2"/>
              <a:buChar char="v"/>
            </a:pPr>
            <a:r>
              <a:rPr lang="fr-FR" sz="1400" dirty="0"/>
              <a:t>Acculturation pour les professeurs d’informatique de SIO</a:t>
            </a:r>
          </a:p>
          <a:p>
            <a:pPr marL="342900" algn="just">
              <a:spcBef>
                <a:spcPts val="980"/>
              </a:spcBef>
              <a:buSzPts val="1900"/>
              <a:buFont typeface="Wingdings" pitchFamily="2" charset="2"/>
              <a:buChar char="v"/>
            </a:pPr>
            <a:r>
              <a:rPr lang="fr-FR" sz="1400" dirty="0"/>
              <a:t>Spécificités du CEJM pour l’informatique et du CEJMA</a:t>
            </a:r>
          </a:p>
          <a:p>
            <a:pPr marL="342900">
              <a:spcBef>
                <a:spcPts val="980"/>
              </a:spcBef>
              <a:buSzPts val="1900"/>
            </a:pPr>
            <a:r>
              <a:rPr lang="fr-FR" sz="1400" b="1" dirty="0"/>
              <a:t>Modalités</a:t>
            </a:r>
            <a:r>
              <a:rPr lang="fr-FR" sz="1400" dirty="0"/>
              <a:t> :</a:t>
            </a:r>
          </a:p>
          <a:p>
            <a:pPr marL="0" indent="0" algn="just">
              <a:spcBef>
                <a:spcPts val="980"/>
              </a:spcBef>
              <a:buSzPts val="1900"/>
              <a:buFont typeface="Noto Sans Symbols"/>
              <a:buNone/>
            </a:pPr>
            <a:r>
              <a:rPr lang="fr-FR" sz="1400" u="sng" dirty="0"/>
              <a:t>Droit : </a:t>
            </a:r>
            <a:r>
              <a:rPr lang="fr-FR" sz="1400" dirty="0"/>
              <a:t>	</a:t>
            </a:r>
          </a:p>
          <a:p>
            <a:pPr marL="0" indent="0" algn="just">
              <a:spcBef>
                <a:spcPts val="980"/>
              </a:spcBef>
              <a:buSzPts val="1900"/>
              <a:buFont typeface="Noto Sans Symbols"/>
              <a:buNone/>
            </a:pPr>
            <a:r>
              <a:rPr lang="fr-FR" sz="1400" dirty="0"/>
              <a:t>1/ </a:t>
            </a:r>
            <a:r>
              <a:rPr lang="fr-FR" sz="1400" i="1" dirty="0"/>
              <a:t>Lancement </a:t>
            </a:r>
            <a:r>
              <a:rPr lang="fr-FR" sz="1400" dirty="0"/>
              <a:t>: projection vidéo(s)</a:t>
            </a:r>
          </a:p>
          <a:p>
            <a:pPr marL="0" indent="0" algn="just">
              <a:spcBef>
                <a:spcPts val="980"/>
              </a:spcBef>
              <a:buSzPts val="1900"/>
              <a:buFont typeface="Noto Sans Symbols"/>
              <a:buNone/>
            </a:pPr>
            <a:r>
              <a:rPr lang="fr-FR" sz="1400" dirty="0"/>
              <a:t>2/ </a:t>
            </a:r>
            <a:r>
              <a:rPr lang="fr-FR" sz="1400" i="1" dirty="0"/>
              <a:t>Sondages</a:t>
            </a:r>
            <a:endParaRPr lang="fr-FR" sz="1400" dirty="0"/>
          </a:p>
          <a:p>
            <a:pPr marL="0" indent="0" algn="just">
              <a:spcBef>
                <a:spcPts val="980"/>
              </a:spcBef>
              <a:buSzPts val="1900"/>
              <a:buFont typeface="Noto Sans Symbols"/>
              <a:buNone/>
            </a:pPr>
            <a:r>
              <a:rPr lang="fr-FR" sz="1400" dirty="0"/>
              <a:t>3/ </a:t>
            </a:r>
            <a:r>
              <a:rPr lang="fr-FR" sz="1400" i="1" dirty="0"/>
              <a:t>Projection Power Point des liens pour les ressources utilisables pour chaque question</a:t>
            </a:r>
          </a:p>
          <a:p>
            <a:pPr marL="0" indent="0" algn="just">
              <a:spcBef>
                <a:spcPts val="980"/>
              </a:spcBef>
              <a:buSzPts val="1900"/>
              <a:buFont typeface="Noto Sans Symbols"/>
              <a:buNone/>
            </a:pPr>
            <a:r>
              <a:rPr lang="fr-FR" sz="1400" i="1" u="sng" dirty="0"/>
              <a:t>Management :</a:t>
            </a:r>
          </a:p>
          <a:p>
            <a:pPr marL="0" indent="0" algn="just">
              <a:spcBef>
                <a:spcPts val="980"/>
              </a:spcBef>
              <a:buSzPts val="1900"/>
              <a:buFont typeface="Noto Sans Symbols"/>
              <a:buNone/>
            </a:pPr>
            <a:r>
              <a:rPr lang="fr-FR" sz="1400" i="1" dirty="0"/>
              <a:t>4/ Projection Power Point d’un diaporama disponible sur </a:t>
            </a:r>
            <a:r>
              <a:rPr lang="fr-FR" sz="1400" i="1" dirty="0" err="1"/>
              <a:t>M@gistère</a:t>
            </a:r>
            <a:endParaRPr lang="fr-FR" sz="1400" i="1" dirty="0"/>
          </a:p>
          <a:p>
            <a:pPr marL="0" indent="0">
              <a:spcBef>
                <a:spcPts val="960"/>
              </a:spcBef>
              <a:buFont typeface="Noto Sans Symbols"/>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810000" y="447188"/>
            <a:ext cx="10571998" cy="49059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a:t>Les objectifs du CEJM</a:t>
            </a:r>
            <a:endParaRPr/>
          </a:p>
        </p:txBody>
      </p:sp>
      <p:sp>
        <p:nvSpPr>
          <p:cNvPr id="135" name="Google Shape;135;p18"/>
          <p:cNvSpPr txBox="1">
            <a:spLocks noGrp="1"/>
          </p:cNvSpPr>
          <p:nvPr>
            <p:ph type="body" idx="2"/>
          </p:nvPr>
        </p:nvSpPr>
        <p:spPr>
          <a:xfrm>
            <a:off x="814729" y="1634836"/>
            <a:ext cx="10449016" cy="50292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530"/>
              <a:buNone/>
            </a:pPr>
            <a:r>
              <a:rPr lang="fr-FR" sz="1530" dirty="0">
                <a:solidFill>
                  <a:schemeClr val="lt1"/>
                </a:solidFill>
              </a:rPr>
              <a:t>L'enseignement de culture économique, juridique et managériale vise à permettre au titulaire du BTS de : </a:t>
            </a:r>
            <a:endParaRPr dirty="0"/>
          </a:p>
          <a:p>
            <a:pPr marL="342900" lvl="0" indent="-342900" algn="l" rtl="0">
              <a:lnSpc>
                <a:spcPct val="80000"/>
              </a:lnSpc>
              <a:spcBef>
                <a:spcPts val="906"/>
              </a:spcBef>
              <a:spcAft>
                <a:spcPts val="0"/>
              </a:spcAft>
              <a:buSzPts val="1530"/>
              <a:buFont typeface="Century Gothic"/>
              <a:buChar char="-"/>
            </a:pPr>
            <a:r>
              <a:rPr lang="fr-FR" sz="1530" dirty="0"/>
              <a:t>disposer d'une culture économique, juridique et managériale nécessaire à la compréhension des enjeux et des défis auxquels doivent répondre les entreprises ; </a:t>
            </a:r>
            <a:endParaRPr dirty="0"/>
          </a:p>
          <a:p>
            <a:pPr marL="342900" lvl="0" indent="-342900" algn="l" rtl="0">
              <a:lnSpc>
                <a:spcPct val="80000"/>
              </a:lnSpc>
              <a:spcBef>
                <a:spcPts val="906"/>
              </a:spcBef>
              <a:spcAft>
                <a:spcPts val="0"/>
              </a:spcAft>
              <a:buSzPts val="1530"/>
              <a:buFont typeface="Century Gothic"/>
              <a:buChar char="-"/>
            </a:pPr>
            <a:r>
              <a:rPr lang="fr-FR" sz="1530" dirty="0"/>
              <a:t>s'approprier le cadre économique, juridique et managérial de son activité professionnelle ; </a:t>
            </a:r>
            <a:endParaRPr dirty="0"/>
          </a:p>
          <a:p>
            <a:pPr marL="342900" lvl="0" indent="-342900" algn="l" rtl="0">
              <a:lnSpc>
                <a:spcPct val="80000"/>
              </a:lnSpc>
              <a:spcBef>
                <a:spcPts val="906"/>
              </a:spcBef>
              <a:spcAft>
                <a:spcPts val="0"/>
              </a:spcAft>
              <a:buSzPts val="1530"/>
              <a:buFont typeface="Century Gothic"/>
              <a:buChar char="-"/>
            </a:pPr>
            <a:r>
              <a:rPr lang="fr-FR" sz="1530" dirty="0"/>
              <a:t>mobiliser les compétences économiques, juridiques et managériales nécessaires à la réalisation des objectifs et des activités de l'entreprise ; </a:t>
            </a:r>
            <a:endParaRPr dirty="0"/>
          </a:p>
          <a:p>
            <a:pPr marL="342900" lvl="0" indent="-342900" algn="l" rtl="0">
              <a:lnSpc>
                <a:spcPct val="80000"/>
              </a:lnSpc>
              <a:spcBef>
                <a:spcPts val="906"/>
              </a:spcBef>
              <a:spcAft>
                <a:spcPts val="0"/>
              </a:spcAft>
              <a:buSzPts val="1530"/>
              <a:buFont typeface="Century Gothic"/>
              <a:buChar char="-"/>
            </a:pPr>
            <a:r>
              <a:rPr lang="fr-FR" sz="1530" dirty="0"/>
              <a:t> intégrer les dimensions économique, juridique et managériale des compétences professionnelles liées à la spécialité de BTS ; </a:t>
            </a:r>
            <a:endParaRPr dirty="0"/>
          </a:p>
          <a:p>
            <a:pPr marL="342900" lvl="0" indent="-342900" algn="l" rtl="0">
              <a:lnSpc>
                <a:spcPct val="80000"/>
              </a:lnSpc>
              <a:spcBef>
                <a:spcPts val="906"/>
              </a:spcBef>
              <a:spcAft>
                <a:spcPts val="0"/>
              </a:spcAft>
              <a:buSzPts val="1530"/>
              <a:buFont typeface="Century Gothic"/>
              <a:buChar char="-"/>
            </a:pPr>
            <a:r>
              <a:rPr lang="fr-FR" sz="1530" dirty="0"/>
              <a:t>communiquer avec différentes parties prenantes de l'entreprise. </a:t>
            </a:r>
            <a:endParaRPr dirty="0"/>
          </a:p>
          <a:p>
            <a:pPr marL="0" lvl="0" indent="0" algn="l" rtl="0">
              <a:lnSpc>
                <a:spcPct val="80000"/>
              </a:lnSpc>
              <a:spcBef>
                <a:spcPts val="906"/>
              </a:spcBef>
              <a:spcAft>
                <a:spcPts val="0"/>
              </a:spcAft>
              <a:buSzPts val="1530"/>
              <a:buNone/>
            </a:pPr>
            <a:r>
              <a:rPr lang="fr-FR" sz="1530" dirty="0"/>
              <a:t>Les six thèmes proposés sont structurés par l'étude de questions clés, chacune étant associée de façon privilégiée à un champ disciplinaire donné, à des compétences ciblées. </a:t>
            </a:r>
            <a:endParaRPr dirty="0"/>
          </a:p>
          <a:p>
            <a:pPr marL="0" lvl="0" indent="0" algn="l" rtl="0">
              <a:lnSpc>
                <a:spcPct val="80000"/>
              </a:lnSpc>
              <a:spcBef>
                <a:spcPts val="906"/>
              </a:spcBef>
              <a:spcAft>
                <a:spcPts val="0"/>
              </a:spcAft>
              <a:buSzPts val="1530"/>
              <a:buNone/>
            </a:pPr>
            <a:r>
              <a:rPr lang="fr-FR" sz="1530" dirty="0"/>
              <a:t>Cette présentation favorise la complémentarité des regards disciplinaires et la formulation de réponses aux questions auxquelles l'entreprise est confrontée en mobilisant les savoirs et méthodologies spécifiques à chaque discipline. </a:t>
            </a:r>
            <a:endParaRPr dirty="0"/>
          </a:p>
          <a:p>
            <a:pPr marL="0" lvl="0" indent="0" algn="l" rtl="0">
              <a:lnSpc>
                <a:spcPct val="80000"/>
              </a:lnSpc>
              <a:spcBef>
                <a:spcPts val="906"/>
              </a:spcBef>
              <a:spcAft>
                <a:spcPts val="0"/>
              </a:spcAft>
              <a:buSzPts val="1530"/>
              <a:buNone/>
            </a:pPr>
            <a:r>
              <a:rPr lang="fr-FR" sz="1530" dirty="0"/>
              <a:t>Cet enseignement prend appui sur des situations professionnelles contextualisées, rencontrées y compris dans de petites et moyennes entreprises, et sur des ressources documentaires de nature économique (tableaux statistiques, articles de nature économique…), juridique (contrats, textes législatifs ou réglementaires, décisions de justice, …) et managériale (études de situations concrètes d'entreprises, articles relatifs à des entreprises, …) </a:t>
            </a:r>
            <a:endParaRPr dirty="0"/>
          </a:p>
          <a:p>
            <a:pPr marL="0" lvl="0" indent="0" algn="l" rtl="0">
              <a:lnSpc>
                <a:spcPct val="80000"/>
              </a:lnSpc>
              <a:spcBef>
                <a:spcPts val="906"/>
              </a:spcBef>
              <a:spcAft>
                <a:spcPts val="0"/>
              </a:spcAft>
              <a:buSzPts val="1530"/>
              <a:buNone/>
            </a:pPr>
            <a:r>
              <a:rPr lang="fr-FR" sz="1530" dirty="0"/>
              <a:t>Le programme de culture économique, juridique et managériale est conçu de manière à favoriser de nombreuses transversalités avec les enseignements professionnels.</a:t>
            </a:r>
            <a:endParaRPr dirty="0"/>
          </a:p>
        </p:txBody>
      </p:sp>
      <p:sp>
        <p:nvSpPr>
          <p:cNvPr id="136" name="Google Shape;136;p1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fr-FR" dirty="0"/>
              <a:t>« Comment protéger nos données »</a:t>
            </a:r>
            <a:endParaRPr dirty="0"/>
          </a:p>
        </p:txBody>
      </p:sp>
      <p:sp>
        <p:nvSpPr>
          <p:cNvPr id="144" name="Google Shape;144;p1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4</a:t>
            </a:fld>
            <a:endParaRPr/>
          </a:p>
        </p:txBody>
      </p:sp>
      <p:sp>
        <p:nvSpPr>
          <p:cNvPr id="4" name="ZoneTexte 3">
            <a:extLst>
              <a:ext uri="{FF2B5EF4-FFF2-40B4-BE49-F238E27FC236}">
                <a16:creationId xmlns:a16="http://schemas.microsoft.com/office/drawing/2014/main" id="{71824EF7-ADC0-4110-B390-C260004127FF}"/>
              </a:ext>
            </a:extLst>
          </p:cNvPr>
          <p:cNvSpPr txBox="1"/>
          <p:nvPr/>
        </p:nvSpPr>
        <p:spPr>
          <a:xfrm>
            <a:off x="739833" y="4025477"/>
            <a:ext cx="10740043" cy="707886"/>
          </a:xfrm>
          <a:prstGeom prst="rect">
            <a:avLst/>
          </a:prstGeom>
          <a:noFill/>
        </p:spPr>
        <p:txBody>
          <a:bodyPr wrap="square" rtlCol="0">
            <a:spAutoFit/>
          </a:bodyPr>
          <a:lstStyle/>
          <a:p>
            <a:r>
              <a:rPr lang="fr-FR" sz="2000" b="1" u="sng" dirty="0">
                <a:hlinkClick r:id="rId3"/>
              </a:rPr>
              <a:t>https://www.france24.com/</a:t>
            </a:r>
            <a:r>
              <a:rPr lang="fr-FR" sz="2000" b="1" u="sng" dirty="0" err="1">
                <a:hlinkClick r:id="rId3"/>
              </a:rPr>
              <a:t>fr</a:t>
            </a:r>
            <a:r>
              <a:rPr lang="fr-FR" sz="2000" b="1" u="sng" dirty="0">
                <a:hlinkClick r:id="rId3"/>
              </a:rPr>
              <a:t>/éco-tech/20200619-data-sur-ordonnance-comment-protéger-nos-données-de-santé</a:t>
            </a:r>
            <a:endParaRPr lang="fr-FR"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810000" y="201977"/>
            <a:ext cx="10572000" cy="6060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Q1 : Le programme de CEJM comprend t-il un thème intitulé « L’impact du numérique sur la vie de l’entreprise ? »</a:t>
            </a:r>
            <a:endParaRPr dirty="0"/>
          </a:p>
        </p:txBody>
      </p:sp>
      <p:sp>
        <p:nvSpPr>
          <p:cNvPr id="157" name="Google Shape;157;p2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5</a:t>
            </a:fld>
            <a:endParaRPr/>
          </a:p>
        </p:txBody>
      </p:sp>
      <p:pic>
        <p:nvPicPr>
          <p:cNvPr id="158" name="Google Shape;158;p21"/>
          <p:cNvPicPr preferRelativeResize="0"/>
          <p:nvPr/>
        </p:nvPicPr>
        <p:blipFill rotWithShape="1">
          <a:blip r:embed="rId3">
            <a:alphaModFix/>
          </a:blip>
          <a:srcRect l="21845" t="14994" r="19321" b="22944"/>
          <a:stretch/>
        </p:blipFill>
        <p:spPr>
          <a:xfrm>
            <a:off x="1009875" y="973150"/>
            <a:ext cx="9970276" cy="563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Q.5 : Une base de données peut être protégée par le droit d’auteur, la protection sui generis du producteur, par l’obtention d’une licence notamment CC</a:t>
            </a:r>
            <a:endParaRPr dirty="0"/>
          </a:p>
        </p:txBody>
      </p:sp>
      <p:sp>
        <p:nvSpPr>
          <p:cNvPr id="201" name="Google Shape;201;p27"/>
          <p:cNvSpPr txBox="1">
            <a:spLocks noGrp="1"/>
          </p:cNvSpPr>
          <p:nvPr>
            <p:ph type="body" idx="1"/>
          </p:nvPr>
        </p:nvSpPr>
        <p:spPr>
          <a:xfrm>
            <a:off x="818712" y="2222287"/>
            <a:ext cx="10554574" cy="41842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228600" algn="l" rtl="0">
              <a:spcBef>
                <a:spcPts val="0"/>
              </a:spcBef>
              <a:spcAft>
                <a:spcPts val="0"/>
              </a:spcAft>
              <a:buSzPts val="1800"/>
              <a:buNone/>
            </a:pPr>
            <a:endParaRPr dirty="0"/>
          </a:p>
          <a:p>
            <a:pPr marL="342900" lvl="0" indent="-342900" algn="l" rtl="0">
              <a:spcBef>
                <a:spcPts val="960"/>
              </a:spcBef>
              <a:spcAft>
                <a:spcPts val="0"/>
              </a:spcAft>
              <a:buSzPts val="1800"/>
              <a:buChar char="🞆"/>
            </a:pPr>
            <a:r>
              <a:rPr lang="fr-FR" dirty="0"/>
              <a:t>Définition d’une base de données : Art L.112-3 CPI</a:t>
            </a:r>
            <a:endParaRPr dirty="0"/>
          </a:p>
          <a:p>
            <a:pPr marL="342900" lvl="0" indent="-342900" algn="l" rtl="0">
              <a:spcBef>
                <a:spcPts val="960"/>
              </a:spcBef>
              <a:spcAft>
                <a:spcPts val="0"/>
              </a:spcAft>
              <a:buSzPts val="1800"/>
              <a:buChar char="🞆"/>
            </a:pPr>
            <a:r>
              <a:rPr lang="fr-FR" dirty="0"/>
              <a:t>La protection par le droit d’auteur et le droit sui generis : </a:t>
            </a:r>
            <a:r>
              <a:rPr lang="fr-FR" u="sng" dirty="0">
                <a:solidFill>
                  <a:schemeClr val="hlink"/>
                </a:solidFill>
                <a:hlinkClick r:id="rId3"/>
              </a:rPr>
              <a:t>https://www.efl.fr/actualites/social/details.html?ref=ui-0ca42180-0f78-462d-8590-acb9f9b29e51</a:t>
            </a:r>
            <a:endParaRPr dirty="0"/>
          </a:p>
          <a:p>
            <a:pPr marL="342900" lvl="0" indent="-342900" algn="l" rtl="0">
              <a:spcBef>
                <a:spcPts val="960"/>
              </a:spcBef>
              <a:spcAft>
                <a:spcPts val="0"/>
              </a:spcAft>
              <a:buSzPts val="1800"/>
              <a:buChar char="🞆"/>
            </a:pPr>
            <a:r>
              <a:rPr lang="fr-FR" dirty="0"/>
              <a:t>La protection par l’obtention d’une licence, notamment CC: </a:t>
            </a:r>
            <a:r>
              <a:rPr lang="fr-FR" u="sng" dirty="0">
                <a:solidFill>
                  <a:schemeClr val="hlink"/>
                </a:solidFill>
                <a:hlinkClick r:id="rId4"/>
              </a:rPr>
              <a:t>https://www.bensussan.fr/pages/les-licences-de-bases-de-donnees/</a:t>
            </a:r>
            <a:endParaRPr dirty="0"/>
          </a:p>
          <a:p>
            <a:pPr marL="0" lvl="0" indent="0" algn="l" rtl="0">
              <a:spcBef>
                <a:spcPts val="960"/>
              </a:spcBef>
              <a:spcAft>
                <a:spcPts val="0"/>
              </a:spcAft>
              <a:buSzPts val="1800"/>
              <a:buNone/>
            </a:pPr>
            <a:r>
              <a:rPr lang="fr-FR" u="sng" dirty="0">
                <a:solidFill>
                  <a:schemeClr val="hlink"/>
                </a:solidFill>
                <a:hlinkClick r:id="rId5"/>
              </a:rPr>
              <a:t>https://www.legalstart.fr/fiches-pratiques/proteger-une-creation/Creative-Commons/</a:t>
            </a:r>
            <a:endParaRPr dirty="0"/>
          </a:p>
          <a:p>
            <a:pPr marL="342900" lvl="0" indent="-342900" algn="l" rtl="0">
              <a:spcBef>
                <a:spcPts val="960"/>
              </a:spcBef>
              <a:spcAft>
                <a:spcPts val="0"/>
              </a:spcAft>
              <a:buSzPts val="1800"/>
              <a:buChar char="🞆"/>
            </a:pPr>
            <a:r>
              <a:rPr lang="fr-FR" dirty="0"/>
              <a:t>Le domaine de la protection par les brevets : </a:t>
            </a:r>
            <a:r>
              <a:rPr lang="fr-FR" u="sng" dirty="0">
                <a:solidFill>
                  <a:schemeClr val="hlink"/>
                </a:solidFill>
                <a:hlinkClick r:id="rId6"/>
              </a:rPr>
              <a:t>https://www.inpi.fr/fr/comprendre-la-propriete-intellectuelle/le-brevet/ce-qui-est-brevetable-ou-pas</a:t>
            </a:r>
            <a:endParaRPr dirty="0"/>
          </a:p>
          <a:p>
            <a:pPr marL="0" lvl="0" indent="0" algn="l" rtl="0">
              <a:spcBef>
                <a:spcPts val="960"/>
              </a:spcBef>
              <a:spcAft>
                <a:spcPts val="0"/>
              </a:spcAft>
              <a:buSzPts val="1800"/>
              <a:buNone/>
            </a:pPr>
            <a:endParaRPr dirty="0"/>
          </a:p>
        </p:txBody>
      </p:sp>
      <p:sp>
        <p:nvSpPr>
          <p:cNvPr id="202" name="Google Shape;202;p2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Q.6 : La voix, une plaque d’immatriculation, une adresse IP, sont des données personnelles</a:t>
            </a:r>
            <a:endParaRPr dirty="0"/>
          </a:p>
        </p:txBody>
      </p:sp>
      <p:sp>
        <p:nvSpPr>
          <p:cNvPr id="208" name="Google Shape;208;p28"/>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342900" algn="l" rtl="0">
              <a:spcBef>
                <a:spcPts val="0"/>
              </a:spcBef>
              <a:spcAft>
                <a:spcPts val="0"/>
              </a:spcAft>
              <a:buSzPts val="1800"/>
              <a:buChar char="🞆"/>
            </a:pPr>
            <a:r>
              <a:rPr lang="fr-FR" dirty="0"/>
              <a:t>Définition d’une donnée personnelle: Une « donnée personnelle » est « toute information se rapportant à une personne physique identifiée ou identifiable ». </a:t>
            </a:r>
            <a:endParaRPr dirty="0"/>
          </a:p>
          <a:p>
            <a:pPr marL="342900" lvl="0" indent="-342900" algn="just" rtl="0">
              <a:spcBef>
                <a:spcPts val="960"/>
              </a:spcBef>
              <a:spcAft>
                <a:spcPts val="0"/>
              </a:spcAft>
              <a:buSzPts val="1800"/>
              <a:buChar char="🞆"/>
            </a:pPr>
            <a:r>
              <a:rPr lang="fr-FR" dirty="0"/>
              <a:t>Définition d’un traitement de données personnelles : opération, ou ensemble d’opérations, portant sur des données personnelles, quel que soit le procédé utilisé (collecte, enregistrement, organisation, conservation, adaptation, modification, extraction, consultation, utilisation, communication par transmission-diffusion ou toute autre forme de mise à disposition, rapprochement),</a:t>
            </a:r>
            <a:endParaRPr dirty="0"/>
          </a:p>
          <a:p>
            <a:pPr marL="0" lvl="0" indent="0" algn="ctr" rtl="0">
              <a:spcBef>
                <a:spcPts val="960"/>
              </a:spcBef>
              <a:spcAft>
                <a:spcPts val="0"/>
              </a:spcAft>
              <a:buSzPts val="1800"/>
              <a:buNone/>
            </a:pPr>
            <a:r>
              <a:rPr lang="fr-FR" u="sng" dirty="0">
                <a:solidFill>
                  <a:schemeClr val="hlink"/>
                </a:solidFill>
                <a:hlinkClick r:id="rId3"/>
              </a:rPr>
              <a:t>https://www.cnil.fr/sites/default/files/atoms/files/bpi-cnil-guide-rgpd-tpe-pme.pdf</a:t>
            </a:r>
            <a:endParaRPr dirty="0"/>
          </a:p>
          <a:p>
            <a:pPr marL="0" lvl="0" indent="0" algn="l" rtl="0">
              <a:spcBef>
                <a:spcPts val="960"/>
              </a:spcBef>
              <a:spcAft>
                <a:spcPts val="0"/>
              </a:spcAft>
              <a:buSzPts val="1800"/>
              <a:buNone/>
            </a:pPr>
            <a:endParaRPr dirty="0"/>
          </a:p>
        </p:txBody>
      </p:sp>
      <p:sp>
        <p:nvSpPr>
          <p:cNvPr id="209" name="Google Shape;209;p2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Q.7 : Obligations de l’entreprise en cas de traitement de données personnelles</a:t>
            </a:r>
            <a:endParaRPr dirty="0"/>
          </a:p>
        </p:txBody>
      </p:sp>
      <p:sp>
        <p:nvSpPr>
          <p:cNvPr id="215" name="Google Shape;215;p29"/>
          <p:cNvSpPr txBox="1">
            <a:spLocks noGrp="1"/>
          </p:cNvSpPr>
          <p:nvPr>
            <p:ph type="body" idx="1"/>
          </p:nvPr>
        </p:nvSpPr>
        <p:spPr>
          <a:xfrm>
            <a:off x="818700" y="2052600"/>
            <a:ext cx="10554600" cy="47214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1260"/>
              <a:buNone/>
            </a:pPr>
            <a:r>
              <a:rPr lang="fr-FR" sz="1400" dirty="0">
                <a:latin typeface="Century Gothic" panose="020B0502020202020204" pitchFamily="34" charset="0"/>
              </a:rPr>
              <a:t>Les quatre étapes indispensables au respect de la nouvelle règlementation générale de la protection des données</a:t>
            </a:r>
            <a:endParaRPr sz="1400" dirty="0">
              <a:latin typeface="Century Gothic" panose="020B0502020202020204" pitchFamily="34" charset="0"/>
            </a:endParaRPr>
          </a:p>
          <a:p>
            <a:pPr marL="342900" lvl="0" indent="-351790" algn="l" rtl="0">
              <a:lnSpc>
                <a:spcPct val="80000"/>
              </a:lnSpc>
              <a:spcBef>
                <a:spcPts val="852"/>
              </a:spcBef>
              <a:spcAft>
                <a:spcPts val="0"/>
              </a:spcAft>
              <a:buSzPts val="1400"/>
              <a:buChar char="🞆"/>
            </a:pPr>
            <a:r>
              <a:rPr lang="fr-FR" sz="1400" dirty="0">
                <a:latin typeface="Century Gothic" panose="020B0502020202020204" pitchFamily="34" charset="0"/>
              </a:rPr>
              <a:t>Recenser les fichiers – modèle de registre d’activité : </a:t>
            </a:r>
            <a:r>
              <a:rPr lang="fr-FR" sz="1400" u="sng" dirty="0">
                <a:solidFill>
                  <a:schemeClr val="hlink"/>
                </a:solidFill>
                <a:latin typeface="Century Gothic" panose="020B0502020202020204" pitchFamily="34" charset="0"/>
                <a:hlinkClick r:id="rId3"/>
              </a:rPr>
              <a:t>https://www.cnil.fr/sites/default/files/atoms/files/registre_rgpd_basique.pdf</a:t>
            </a:r>
            <a:endParaRPr sz="1400" dirty="0">
              <a:latin typeface="Century Gothic" panose="020B0502020202020204" pitchFamily="34" charset="0"/>
            </a:endParaRPr>
          </a:p>
          <a:p>
            <a:pPr marL="342900" lvl="0" indent="-351790" algn="l" rtl="0">
              <a:lnSpc>
                <a:spcPct val="80000"/>
              </a:lnSpc>
              <a:spcBef>
                <a:spcPts val="852"/>
              </a:spcBef>
              <a:spcAft>
                <a:spcPts val="0"/>
              </a:spcAft>
              <a:buSzPts val="1400"/>
              <a:buChar char="🞆"/>
            </a:pPr>
            <a:r>
              <a:rPr lang="fr-FR" sz="1400" dirty="0">
                <a:latin typeface="Century Gothic" panose="020B0502020202020204" pitchFamily="34" charset="0"/>
              </a:rPr>
              <a:t>Faire le tri dans les données – le traitement spécifique des données sensibles :  </a:t>
            </a:r>
            <a:r>
              <a:rPr lang="fr-FR" sz="1400" u="sng" dirty="0">
                <a:solidFill>
                  <a:schemeClr val="hlink"/>
                </a:solidFill>
                <a:latin typeface="Century Gothic" panose="020B0502020202020204" pitchFamily="34" charset="0"/>
                <a:hlinkClick r:id="rId4"/>
              </a:rPr>
              <a:t>https://www.cnil.fr/sites/default/files/atoms/files/liste-traitements-avec-aipd-requise-v2.pdf</a:t>
            </a:r>
            <a:r>
              <a:rPr lang="fr-FR" sz="1400" dirty="0">
                <a:latin typeface="Century Gothic" panose="020B0502020202020204" pitchFamily="34" charset="0"/>
              </a:rPr>
              <a:t> </a:t>
            </a:r>
            <a:endParaRPr sz="1400" dirty="0">
              <a:latin typeface="Century Gothic" panose="020B0502020202020204" pitchFamily="34" charset="0"/>
            </a:endParaRPr>
          </a:p>
          <a:p>
            <a:pPr marL="342900" lvl="0" indent="0" algn="l" rtl="0">
              <a:lnSpc>
                <a:spcPct val="80000"/>
              </a:lnSpc>
              <a:spcBef>
                <a:spcPts val="852"/>
              </a:spcBef>
              <a:spcAft>
                <a:spcPts val="0"/>
              </a:spcAft>
              <a:buNone/>
            </a:pPr>
            <a:r>
              <a:rPr lang="fr-FR" sz="1400" u="sng" dirty="0">
                <a:solidFill>
                  <a:schemeClr val="hlink"/>
                </a:solidFill>
                <a:latin typeface="Century Gothic" panose="020B0502020202020204" pitchFamily="34" charset="0"/>
                <a:ea typeface="Arial"/>
                <a:cs typeface="Arial"/>
                <a:sym typeface="Arial"/>
                <a:hlinkClick r:id="rId5"/>
              </a:rPr>
              <a:t>https://www.cnil.fr/fr/ce-quil-faut-savoir-sur-lanalyse-dimpact-relative-la-protection-des-donnees-aipd</a:t>
            </a:r>
            <a:endParaRPr sz="1400" dirty="0">
              <a:latin typeface="Century Gothic" panose="020B0502020202020204" pitchFamily="34" charset="0"/>
            </a:endParaRPr>
          </a:p>
          <a:p>
            <a:pPr marL="342900" lvl="0" indent="-351790" algn="l" rtl="0">
              <a:lnSpc>
                <a:spcPct val="80000"/>
              </a:lnSpc>
              <a:spcBef>
                <a:spcPts val="852"/>
              </a:spcBef>
              <a:spcAft>
                <a:spcPts val="0"/>
              </a:spcAft>
              <a:buSzPts val="1400"/>
              <a:buChar char="🞆"/>
            </a:pPr>
            <a:r>
              <a:rPr lang="fr-FR" sz="1400" dirty="0">
                <a:latin typeface="Century Gothic" panose="020B0502020202020204" pitchFamily="34" charset="0"/>
              </a:rPr>
              <a:t>Informer les personnes</a:t>
            </a:r>
            <a:endParaRPr sz="1400" dirty="0">
              <a:latin typeface="Century Gothic" panose="020B0502020202020204" pitchFamily="34" charset="0"/>
            </a:endParaRPr>
          </a:p>
          <a:p>
            <a:pPr marL="342900" lvl="0" indent="-351790" algn="l" rtl="0">
              <a:lnSpc>
                <a:spcPct val="80000"/>
              </a:lnSpc>
              <a:spcBef>
                <a:spcPts val="852"/>
              </a:spcBef>
              <a:spcAft>
                <a:spcPts val="0"/>
              </a:spcAft>
              <a:buSzPts val="1400"/>
              <a:buChar char="🞆"/>
            </a:pPr>
            <a:r>
              <a:rPr lang="fr-FR" sz="1400" dirty="0">
                <a:latin typeface="Century Gothic" panose="020B0502020202020204" pitchFamily="34" charset="0"/>
              </a:rPr>
              <a:t>Sécuriser les données collectées</a:t>
            </a:r>
            <a:endParaRPr sz="1400" dirty="0">
              <a:latin typeface="Century Gothic" panose="020B0502020202020204" pitchFamily="34" charset="0"/>
            </a:endParaRPr>
          </a:p>
          <a:p>
            <a:pPr marL="342900" lvl="0" indent="-262890" algn="l" rtl="0">
              <a:lnSpc>
                <a:spcPct val="80000"/>
              </a:lnSpc>
              <a:spcBef>
                <a:spcPts val="852"/>
              </a:spcBef>
              <a:spcAft>
                <a:spcPts val="0"/>
              </a:spcAft>
              <a:buSzPts val="1260"/>
              <a:buNone/>
            </a:pPr>
            <a:endParaRPr sz="1400" dirty="0">
              <a:latin typeface="Century Gothic" panose="020B0502020202020204" pitchFamily="34" charset="0"/>
            </a:endParaRPr>
          </a:p>
          <a:p>
            <a:pPr marL="0" lvl="0" indent="0" algn="l" rtl="0">
              <a:lnSpc>
                <a:spcPct val="80000"/>
              </a:lnSpc>
              <a:spcBef>
                <a:spcPts val="852"/>
              </a:spcBef>
              <a:spcAft>
                <a:spcPts val="0"/>
              </a:spcAft>
              <a:buSzPts val="1260"/>
              <a:buNone/>
            </a:pPr>
            <a:r>
              <a:rPr lang="fr-FR" sz="1400" dirty="0">
                <a:latin typeface="Century Gothic" panose="020B0502020202020204" pitchFamily="34" charset="0"/>
              </a:rPr>
              <a:t>Exemple de sujets : </a:t>
            </a:r>
            <a:endParaRPr sz="1400" dirty="0">
              <a:latin typeface="Century Gothic" panose="020B0502020202020204" pitchFamily="34" charset="0"/>
            </a:endParaRPr>
          </a:p>
          <a:p>
            <a:pPr marL="0" lvl="0" indent="0" algn="l" rtl="0">
              <a:lnSpc>
                <a:spcPct val="80000"/>
              </a:lnSpc>
              <a:spcBef>
                <a:spcPts val="852"/>
              </a:spcBef>
              <a:spcAft>
                <a:spcPts val="0"/>
              </a:spcAft>
              <a:buSzPts val="1260"/>
              <a:buNone/>
            </a:pPr>
            <a:r>
              <a:rPr lang="fr-FR" sz="1400" dirty="0">
                <a:latin typeface="Century Gothic" panose="020B0502020202020204" pitchFamily="34" charset="0"/>
              </a:rPr>
              <a:t>Le cas </a:t>
            </a:r>
            <a:r>
              <a:rPr lang="fr-FR" sz="1400" dirty="0" err="1">
                <a:latin typeface="Century Gothic" panose="020B0502020202020204" pitchFamily="34" charset="0"/>
              </a:rPr>
              <a:t>cirette</a:t>
            </a:r>
            <a:r>
              <a:rPr lang="fr-FR" sz="1400" dirty="0">
                <a:latin typeface="Century Gothic" panose="020B0502020202020204" pitchFamily="34" charset="0"/>
              </a:rPr>
              <a:t> (CEJM –BTS NDRC) </a:t>
            </a:r>
            <a:r>
              <a:rPr lang="fr-FR" sz="1400" u="sng" dirty="0">
                <a:solidFill>
                  <a:schemeClr val="hlink"/>
                </a:solidFill>
                <a:latin typeface="Century Gothic" panose="020B0502020202020204" pitchFamily="34" charset="0"/>
                <a:hlinkClick r:id="rId6"/>
              </a:rPr>
              <a:t>https://crcom.ac-versailles.fr/spip.php?article954</a:t>
            </a:r>
            <a:endParaRPr sz="1400" dirty="0">
              <a:latin typeface="Century Gothic" panose="020B0502020202020204" pitchFamily="34" charset="0"/>
            </a:endParaRPr>
          </a:p>
          <a:p>
            <a:pPr marL="0" lvl="0" indent="0" algn="l" rtl="0">
              <a:lnSpc>
                <a:spcPct val="80000"/>
              </a:lnSpc>
              <a:spcBef>
                <a:spcPts val="852"/>
              </a:spcBef>
              <a:spcAft>
                <a:spcPts val="0"/>
              </a:spcAft>
              <a:buSzPts val="1260"/>
              <a:buNone/>
            </a:pPr>
            <a:r>
              <a:rPr lang="fr-FR" sz="1400" dirty="0">
                <a:latin typeface="Century Gothic" panose="020B0502020202020204" pitchFamily="34" charset="0"/>
              </a:rPr>
              <a:t>QCM RGPD + Evaluation </a:t>
            </a:r>
            <a:r>
              <a:rPr lang="fr-FR" sz="1400" u="sng" dirty="0">
                <a:solidFill>
                  <a:schemeClr val="hlink"/>
                </a:solidFill>
                <a:latin typeface="Century Gothic" panose="020B0502020202020204" pitchFamily="34" charset="0"/>
                <a:hlinkClick r:id="rId7"/>
              </a:rPr>
              <a:t>http://crcf.ac-grenoble.fr/index.php?tg=articles&amp;idx=viewa&amp;topics=128&amp;article=994</a:t>
            </a:r>
            <a:endParaRPr sz="1400" dirty="0">
              <a:latin typeface="Century Gothic" panose="020B0502020202020204" pitchFamily="34" charset="0"/>
            </a:endParaRPr>
          </a:p>
          <a:p>
            <a:pPr marL="0" lvl="0" indent="0" algn="l" rtl="0">
              <a:lnSpc>
                <a:spcPct val="80000"/>
              </a:lnSpc>
              <a:spcBef>
                <a:spcPts val="852"/>
              </a:spcBef>
              <a:spcAft>
                <a:spcPts val="0"/>
              </a:spcAft>
              <a:buSzPts val="1260"/>
              <a:buNone/>
            </a:pPr>
            <a:endParaRPr sz="1400" dirty="0">
              <a:latin typeface="Century Gothic" panose="020B0502020202020204" pitchFamily="34" charset="0"/>
            </a:endParaRPr>
          </a:p>
          <a:p>
            <a:pPr marL="0" lvl="0" indent="0">
              <a:lnSpc>
                <a:spcPct val="80000"/>
              </a:lnSpc>
              <a:spcBef>
                <a:spcPts val="852"/>
              </a:spcBef>
              <a:buSzPts val="1260"/>
              <a:buNone/>
            </a:pPr>
            <a:r>
              <a:rPr lang="fr-FR" sz="1400" dirty="0">
                <a:latin typeface="Century Gothic" panose="020B0502020202020204" pitchFamily="34" charset="0"/>
              </a:rPr>
              <a:t>Pour aller plus loin (1/2 journée) : </a:t>
            </a:r>
            <a:r>
              <a:rPr lang="fr-FR" sz="1400" dirty="0">
                <a:latin typeface="Century Gothic" panose="020B0502020202020204" pitchFamily="34" charset="0"/>
                <a:hlinkClick r:id="rId8"/>
              </a:rPr>
              <a:t>https://atelier-rgpd.cnil.fr/</a:t>
            </a:r>
            <a:endParaRPr lang="fr-FR" sz="1400" dirty="0">
              <a:latin typeface="Century Gothic" panose="020B0502020202020204" pitchFamily="34" charset="0"/>
            </a:endParaRPr>
          </a:p>
          <a:p>
            <a:pPr marL="0" lvl="0" indent="0" algn="l" rtl="0">
              <a:lnSpc>
                <a:spcPct val="80000"/>
              </a:lnSpc>
              <a:spcBef>
                <a:spcPts val="852"/>
              </a:spcBef>
              <a:spcAft>
                <a:spcPts val="0"/>
              </a:spcAft>
              <a:buSzPts val="1260"/>
              <a:buNone/>
            </a:pPr>
            <a:r>
              <a:rPr lang="fr-FR" sz="1400" u="sng" dirty="0">
                <a:solidFill>
                  <a:schemeClr val="hlink"/>
                </a:solidFill>
                <a:latin typeface="Century Gothic" panose="020B0502020202020204" pitchFamily="34" charset="0"/>
                <a:hlinkClick r:id="rId9"/>
              </a:rPr>
              <a:t>http://ecogestion.ac-besancon.fr/2019/02/14/tillion-medias-table-ronde-sur-les-donnees-personnelles-et-le-rgpd/</a:t>
            </a:r>
            <a:endParaRPr sz="1400" dirty="0">
              <a:latin typeface="Century Gothic" panose="020B0502020202020204" pitchFamily="34" charset="0"/>
            </a:endParaRPr>
          </a:p>
          <a:p>
            <a:pPr marL="0" lvl="0" indent="0" algn="l" rtl="0">
              <a:lnSpc>
                <a:spcPct val="80000"/>
              </a:lnSpc>
              <a:spcBef>
                <a:spcPts val="852"/>
              </a:spcBef>
              <a:spcAft>
                <a:spcPts val="0"/>
              </a:spcAft>
              <a:buClr>
                <a:schemeClr val="dk1"/>
              </a:buClr>
              <a:buSzPts val="1260"/>
              <a:buFont typeface="Arial"/>
              <a:buNone/>
            </a:pPr>
            <a:r>
              <a:rPr lang="fr-FR" sz="1400" u="sng" dirty="0">
                <a:solidFill>
                  <a:schemeClr val="hlink"/>
                </a:solidFill>
                <a:latin typeface="Century Gothic" panose="020B0502020202020204" pitchFamily="34" charset="0"/>
                <a:hlinkClick r:id="rId8"/>
              </a:rPr>
              <a:t>https://atelier-rgpd.cnil.fr/</a:t>
            </a:r>
            <a:r>
              <a:rPr lang="fr-FR" sz="1400" u="sng" dirty="0">
                <a:solidFill>
                  <a:schemeClr val="hlink"/>
                </a:solidFill>
                <a:latin typeface="Century Gothic" panose="020B0502020202020204" pitchFamily="34" charset="0"/>
              </a:rPr>
              <a:t> </a:t>
            </a:r>
            <a:r>
              <a:rPr lang="fr-FR" sz="1400" dirty="0">
                <a:solidFill>
                  <a:schemeClr val="tx1"/>
                </a:solidFill>
                <a:latin typeface="Century Gothic" panose="020B0502020202020204" pitchFamily="34" charset="0"/>
              </a:rPr>
              <a:t>(vidéo 45 mn)</a:t>
            </a:r>
            <a:endParaRPr sz="1400" dirty="0">
              <a:solidFill>
                <a:schemeClr val="tx1"/>
              </a:solidFill>
              <a:latin typeface="Century Gothic" panose="020B0502020202020204" pitchFamily="34" charset="0"/>
            </a:endParaRPr>
          </a:p>
          <a:p>
            <a:pPr marL="0" lvl="0" indent="0" algn="l" rtl="0">
              <a:lnSpc>
                <a:spcPct val="80000"/>
              </a:lnSpc>
              <a:spcBef>
                <a:spcPts val="852"/>
              </a:spcBef>
              <a:spcAft>
                <a:spcPts val="0"/>
              </a:spcAft>
              <a:buClr>
                <a:schemeClr val="dk1"/>
              </a:buClr>
              <a:buSzPts val="1260"/>
              <a:buFont typeface="Arial"/>
              <a:buNone/>
            </a:pPr>
            <a:endParaRPr sz="1400" dirty="0"/>
          </a:p>
        </p:txBody>
      </p:sp>
      <p:sp>
        <p:nvSpPr>
          <p:cNvPr id="216" name="Google Shape;216;p2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810000" y="157176"/>
            <a:ext cx="10572000" cy="8100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2000"/>
              <a:buFont typeface="Century Gothic"/>
              <a:buNone/>
            </a:pPr>
            <a:r>
              <a:rPr lang="fr-FR" sz="2000" dirty="0"/>
              <a:t>Q.8 : L’écrit électronique n’a pas automatiquement la même force probante que l’écrit papier</a:t>
            </a:r>
            <a:endParaRPr dirty="0"/>
          </a:p>
        </p:txBody>
      </p:sp>
      <p:sp>
        <p:nvSpPr>
          <p:cNvPr id="222" name="Google Shape;222;p30"/>
          <p:cNvSpPr txBox="1">
            <a:spLocks noGrp="1"/>
          </p:cNvSpPr>
          <p:nvPr>
            <p:ph type="body" idx="1"/>
          </p:nvPr>
        </p:nvSpPr>
        <p:spPr>
          <a:xfrm>
            <a:off x="818700" y="880875"/>
            <a:ext cx="10554600" cy="6183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457200" lvl="0" indent="-317500" algn="l" rtl="0">
              <a:spcBef>
                <a:spcPts val="0"/>
              </a:spcBef>
              <a:spcAft>
                <a:spcPts val="0"/>
              </a:spcAft>
              <a:buSzPts val="1400"/>
              <a:buChar char="❏"/>
            </a:pPr>
            <a:endParaRPr dirty="0"/>
          </a:p>
          <a:p>
            <a:pPr marL="457200" lvl="0" indent="-317500" algn="l" rtl="0">
              <a:spcBef>
                <a:spcPts val="0"/>
              </a:spcBef>
              <a:spcAft>
                <a:spcPts val="0"/>
              </a:spcAft>
              <a:buSzPts val="1400"/>
              <a:buChar char="❏"/>
            </a:pPr>
            <a:endParaRPr dirty="0"/>
          </a:p>
          <a:p>
            <a:pPr marL="457200" lvl="0" indent="0" algn="l" rtl="0">
              <a:spcBef>
                <a:spcPts val="0"/>
              </a:spcBef>
              <a:spcAft>
                <a:spcPts val="0"/>
              </a:spcAft>
              <a:buNone/>
            </a:pPr>
            <a:endParaRPr dirty="0"/>
          </a:p>
          <a:p>
            <a:pPr marL="457200" lvl="0" indent="0" algn="l" rtl="0">
              <a:spcBef>
                <a:spcPts val="0"/>
              </a:spcBef>
              <a:spcAft>
                <a:spcPts val="0"/>
              </a:spcAft>
              <a:buNone/>
            </a:pPr>
            <a:endParaRPr dirty="0"/>
          </a:p>
          <a:p>
            <a:pPr marL="457200" lvl="0" indent="-317500" algn="l" rtl="0">
              <a:spcBef>
                <a:spcPts val="0"/>
              </a:spcBef>
              <a:spcAft>
                <a:spcPts val="0"/>
              </a:spcAft>
              <a:buSzPts val="1400"/>
              <a:buChar char="❏"/>
            </a:pPr>
            <a:r>
              <a:rPr lang="fr-FR" b="1" u="sng" dirty="0">
                <a:latin typeface="Century Gothic" panose="020B0502020202020204" pitchFamily="34" charset="0"/>
              </a:rPr>
              <a:t>Précision sur le domaine de la preuve légale</a:t>
            </a:r>
            <a:r>
              <a:rPr lang="fr-FR" sz="1400" b="1" dirty="0">
                <a:latin typeface="Century Gothic" panose="020B0502020202020204" pitchFamily="34" charset="0"/>
              </a:rPr>
              <a:t> (nomenclature articles code civil non MAJ): </a:t>
            </a:r>
            <a:r>
              <a:rPr lang="fr-FR" sz="1400" b="1" u="sng" dirty="0">
                <a:solidFill>
                  <a:srgbClr val="666666"/>
                </a:solidFill>
                <a:latin typeface="Century Gothic" panose="020B0502020202020204" pitchFamily="34" charset="0"/>
                <a:hlinkClick r:id="rId3"/>
              </a:rPr>
              <a:t>https://www.documentissime.fr/dossiers-droit-pratique/dossier-145-la-preuve-en-matiere</a:t>
            </a:r>
            <a:r>
              <a:rPr lang="fr-FR" sz="1400" u="sng" dirty="0">
                <a:solidFill>
                  <a:srgbClr val="666666"/>
                </a:solidFill>
                <a:latin typeface="Century Gothic" panose="020B0502020202020204" pitchFamily="34" charset="0"/>
                <a:hlinkClick r:id="rId3"/>
              </a:rPr>
              <a:t>-civile/la-preuve-en-matiere-de-contrats/la-charge-de-la-preuve.html </a:t>
            </a:r>
            <a:endParaRPr sz="1400" u="sng" dirty="0">
              <a:solidFill>
                <a:srgbClr val="666666"/>
              </a:solidFill>
              <a:latin typeface="Century Gothic" panose="020B0502020202020204" pitchFamily="34" charset="0"/>
              <a:hlinkClick r:id="rId3"/>
            </a:endParaRPr>
          </a:p>
          <a:p>
            <a:pPr marL="457200" lvl="0" indent="0" algn="just" rtl="0">
              <a:lnSpc>
                <a:spcPct val="115000"/>
              </a:lnSpc>
              <a:spcBef>
                <a:spcPts val="0"/>
              </a:spcBef>
              <a:spcAft>
                <a:spcPts val="0"/>
              </a:spcAft>
              <a:buNone/>
            </a:pPr>
            <a:r>
              <a:rPr lang="fr-FR" sz="1400" b="1" dirty="0">
                <a:solidFill>
                  <a:srgbClr val="000000"/>
                </a:solidFill>
                <a:latin typeface="Century Gothic" panose="020B0502020202020204" pitchFamily="34" charset="0"/>
              </a:rPr>
              <a:t>Article 1359 Code Civil :</a:t>
            </a:r>
            <a:endParaRPr sz="1400" b="1" dirty="0">
              <a:solidFill>
                <a:srgbClr val="000000"/>
              </a:solidFill>
              <a:latin typeface="Century Gothic" panose="020B0502020202020204" pitchFamily="34" charset="0"/>
            </a:endParaRPr>
          </a:p>
          <a:p>
            <a:pPr marL="457200" lvl="0" indent="0" algn="just" rtl="0">
              <a:lnSpc>
                <a:spcPct val="115000"/>
              </a:lnSpc>
              <a:spcBef>
                <a:spcPts val="0"/>
              </a:spcBef>
              <a:spcAft>
                <a:spcPts val="0"/>
              </a:spcAft>
              <a:buNone/>
            </a:pPr>
            <a:r>
              <a:rPr lang="fr-FR" sz="1400" u="sng" dirty="0">
                <a:solidFill>
                  <a:srgbClr val="666666"/>
                </a:solidFill>
                <a:highlight>
                  <a:srgbClr val="FFFFFF"/>
                </a:highlight>
                <a:latin typeface="Century Gothic" panose="020B0502020202020204" pitchFamily="34" charset="0"/>
                <a:hlinkClick r:id="rId4"/>
              </a:rPr>
              <a:t>https://www.legifrance.gouv.fr/affichCode.do;jsessionid=4F13CD4F838941454E9ACB7E8CDCA0FC.tplgfr31s_2?idSectionTA=LEGISCTA000032035939&amp;cidTexte=LEGITEXT000006070721&amp;dateTexte=20190320</a:t>
            </a:r>
            <a:endParaRPr sz="1400" dirty="0">
              <a:solidFill>
                <a:srgbClr val="666666"/>
              </a:solidFill>
              <a:latin typeface="Century Gothic" panose="020B0502020202020204" pitchFamily="34" charset="0"/>
            </a:endParaRPr>
          </a:p>
          <a:p>
            <a:pPr marL="457200" lvl="0" indent="0" algn="just" rtl="0">
              <a:lnSpc>
                <a:spcPct val="115000"/>
              </a:lnSpc>
              <a:spcBef>
                <a:spcPts val="0"/>
              </a:spcBef>
              <a:spcAft>
                <a:spcPts val="0"/>
              </a:spcAft>
              <a:buNone/>
            </a:pPr>
            <a:r>
              <a:rPr lang="fr-FR" sz="1400" b="1" dirty="0">
                <a:solidFill>
                  <a:srgbClr val="000000"/>
                </a:solidFill>
                <a:latin typeface="Century Gothic" panose="020B0502020202020204" pitchFamily="34" charset="0"/>
              </a:rPr>
              <a:t>Article L110-3 Code de Commerce</a:t>
            </a:r>
            <a:endParaRPr sz="1400" b="1" dirty="0">
              <a:solidFill>
                <a:srgbClr val="000000"/>
              </a:solidFill>
              <a:latin typeface="Century Gothic" panose="020B0502020202020204" pitchFamily="34" charset="0"/>
            </a:endParaRPr>
          </a:p>
          <a:p>
            <a:pPr marL="457200" lvl="0" indent="0" algn="just" rtl="0">
              <a:lnSpc>
                <a:spcPct val="115000"/>
              </a:lnSpc>
              <a:spcBef>
                <a:spcPts val="0"/>
              </a:spcBef>
              <a:spcAft>
                <a:spcPts val="0"/>
              </a:spcAft>
              <a:buNone/>
            </a:pPr>
            <a:r>
              <a:rPr lang="fr-FR" sz="1400" u="sng" dirty="0">
                <a:solidFill>
                  <a:srgbClr val="666666"/>
                </a:solidFill>
                <a:latin typeface="Century Gothic" panose="020B0502020202020204" pitchFamily="34" charset="0"/>
                <a:hlinkClick r:id="rId5"/>
              </a:rPr>
              <a:t>https://www.legifrance.gouv.fr/affichCodeArticle.do?cidTexte=LEGITEXT000005634379&amp;idArticle=LEGIARTI000006219127&amp;dateTexte=&amp;categorieLien=cid</a:t>
            </a:r>
            <a:endParaRPr sz="1400" dirty="0">
              <a:solidFill>
                <a:srgbClr val="666666"/>
              </a:solidFill>
              <a:latin typeface="Century Gothic" panose="020B0502020202020204" pitchFamily="34" charset="0"/>
            </a:endParaRPr>
          </a:p>
          <a:p>
            <a:pPr marL="342900" lvl="0" indent="-317500" algn="l" rtl="0">
              <a:spcBef>
                <a:spcPts val="960"/>
              </a:spcBef>
              <a:spcAft>
                <a:spcPts val="0"/>
              </a:spcAft>
              <a:buSzPts val="1400"/>
              <a:buFont typeface="Century Gothic"/>
              <a:buChar char="❏"/>
            </a:pPr>
            <a:r>
              <a:rPr lang="fr-FR" b="1" u="sng" dirty="0">
                <a:solidFill>
                  <a:srgbClr val="000000"/>
                </a:solidFill>
                <a:latin typeface="Century Gothic" panose="020B0502020202020204" pitchFamily="34" charset="0"/>
              </a:rPr>
              <a:t>Conditions de la force probante de l’écrit électroniq</a:t>
            </a:r>
            <a:r>
              <a:rPr lang="fr-FR" b="1" u="sng" dirty="0">
                <a:latin typeface="Century Gothic" panose="020B0502020202020204" pitchFamily="34" charset="0"/>
              </a:rPr>
              <a:t>ue</a:t>
            </a:r>
            <a:r>
              <a:rPr lang="fr-FR" sz="1400" b="1" dirty="0">
                <a:latin typeface="Century Gothic" panose="020B0502020202020204" pitchFamily="34" charset="0"/>
              </a:rPr>
              <a:t> :</a:t>
            </a:r>
            <a:endParaRPr sz="1400" b="1" dirty="0">
              <a:latin typeface="Century Gothic" panose="020B0502020202020204" pitchFamily="34" charset="0"/>
            </a:endParaRPr>
          </a:p>
          <a:p>
            <a:pPr marL="457200" lvl="0" indent="0" algn="just" rtl="0">
              <a:lnSpc>
                <a:spcPct val="115000"/>
              </a:lnSpc>
              <a:spcBef>
                <a:spcPts val="0"/>
              </a:spcBef>
              <a:spcAft>
                <a:spcPts val="0"/>
              </a:spcAft>
              <a:buNone/>
            </a:pPr>
            <a:r>
              <a:rPr lang="fr-FR" b="1" dirty="0">
                <a:latin typeface="Century Gothic" panose="020B0502020202020204" pitchFamily="34" charset="0"/>
              </a:rPr>
              <a:t>Articles 1363 et suivants Code Civil</a:t>
            </a:r>
            <a:r>
              <a:rPr lang="fr-FR" sz="1400" b="1" dirty="0">
                <a:latin typeface="Century Gothic" panose="020B0502020202020204" pitchFamily="34" charset="0"/>
              </a:rPr>
              <a:t> :</a:t>
            </a:r>
            <a:endParaRPr sz="1400" b="1" dirty="0">
              <a:latin typeface="Century Gothic" panose="020B0502020202020204" pitchFamily="34" charset="0"/>
            </a:endParaRPr>
          </a:p>
          <a:p>
            <a:pPr marL="457200" lvl="0" indent="0" algn="just" rtl="0">
              <a:lnSpc>
                <a:spcPct val="115000"/>
              </a:lnSpc>
              <a:spcBef>
                <a:spcPts val="0"/>
              </a:spcBef>
              <a:spcAft>
                <a:spcPts val="0"/>
              </a:spcAft>
              <a:buNone/>
            </a:pPr>
            <a:r>
              <a:rPr lang="fr-FR" sz="1400" b="1" u="sng" dirty="0">
                <a:solidFill>
                  <a:srgbClr val="666666"/>
                </a:solidFill>
                <a:latin typeface="Century Gothic" panose="020B0502020202020204" pitchFamily="34" charset="0"/>
                <a:hlinkClick r:id="rId6"/>
              </a:rPr>
              <a:t>https://www.legifrance.gouv.fr/affichCode.do?idArticle=LEGIARTI000032042476&amp;idSectionTA=LEGISCTA000032037829&amp;cidTexte=LEGITEXT000006070721&amp;dateTexte=20190320</a:t>
            </a:r>
            <a:endParaRPr sz="1400" b="1" u="sng" dirty="0">
              <a:solidFill>
                <a:srgbClr val="666666"/>
              </a:solidFill>
              <a:latin typeface="Century Gothic" panose="020B0502020202020204" pitchFamily="34" charset="0"/>
              <a:hlinkClick r:id="rId6"/>
            </a:endParaRPr>
          </a:p>
          <a:p>
            <a:pPr marL="457200" lvl="0" indent="0" algn="just" rtl="0">
              <a:lnSpc>
                <a:spcPct val="115000"/>
              </a:lnSpc>
              <a:spcBef>
                <a:spcPts val="0"/>
              </a:spcBef>
              <a:spcAft>
                <a:spcPts val="0"/>
              </a:spcAft>
              <a:buNone/>
            </a:pPr>
            <a:r>
              <a:rPr lang="fr-FR" b="1" dirty="0">
                <a:solidFill>
                  <a:srgbClr val="000000"/>
                </a:solidFill>
                <a:latin typeface="Century Gothic" panose="020B0502020202020204" pitchFamily="34" charset="0"/>
              </a:rPr>
              <a:t>La signature électronique</a:t>
            </a:r>
            <a:r>
              <a:rPr lang="fr-FR" sz="1400" dirty="0">
                <a:solidFill>
                  <a:srgbClr val="000000"/>
                </a:solidFill>
                <a:latin typeface="Century Gothic" panose="020B0502020202020204" pitchFamily="34" charset="0"/>
              </a:rPr>
              <a:t> : </a:t>
            </a:r>
            <a:r>
              <a:rPr lang="fr-FR" sz="1100" u="sng" dirty="0">
                <a:solidFill>
                  <a:schemeClr val="hlink"/>
                </a:solidFill>
                <a:latin typeface="Century Gothic" panose="020B0502020202020204" pitchFamily="34" charset="0"/>
                <a:ea typeface="Arial"/>
                <a:cs typeface="Arial"/>
                <a:sym typeface="Arial"/>
                <a:hlinkClick r:id="rId7"/>
              </a:rPr>
              <a:t>https://www.dailymotion.com/video/x205qq7</a:t>
            </a:r>
            <a:r>
              <a:rPr lang="fr-FR" sz="1400" dirty="0">
                <a:solidFill>
                  <a:srgbClr val="000000"/>
                </a:solidFill>
                <a:latin typeface="Century Gothic" panose="020B0502020202020204" pitchFamily="34" charset="0"/>
              </a:rPr>
              <a:t> OU </a:t>
            </a:r>
            <a:r>
              <a:rPr lang="fr-FR" sz="1100" u="sng" dirty="0">
                <a:solidFill>
                  <a:srgbClr val="0000FF"/>
                </a:solidFill>
                <a:highlight>
                  <a:srgbClr val="FFFFFF"/>
                </a:highlight>
                <a:latin typeface="Century Gothic" panose="020B0502020202020204" pitchFamily="34" charset="0"/>
                <a:ea typeface="Arial"/>
                <a:cs typeface="Arial"/>
                <a:sym typeface="Arial"/>
                <a:hlinkClick r:id="rId8"/>
              </a:rPr>
              <a:t>https://www.youtube.com/watch?v=GhTZUbp9M-8</a:t>
            </a:r>
            <a:endParaRPr sz="1400" dirty="0">
              <a:solidFill>
                <a:srgbClr val="000000"/>
              </a:solidFill>
              <a:latin typeface="Century Gothic" panose="020B0502020202020204" pitchFamily="34" charset="0"/>
            </a:endParaRPr>
          </a:p>
          <a:p>
            <a:pPr marL="457200" lvl="0" indent="0" algn="just" rtl="0">
              <a:lnSpc>
                <a:spcPct val="115000"/>
              </a:lnSpc>
              <a:spcBef>
                <a:spcPts val="0"/>
              </a:spcBef>
              <a:spcAft>
                <a:spcPts val="0"/>
              </a:spcAft>
              <a:buNone/>
            </a:pPr>
            <a:r>
              <a:rPr lang="fr-FR" b="1" dirty="0" err="1">
                <a:solidFill>
                  <a:srgbClr val="000000"/>
                </a:solidFill>
                <a:latin typeface="Century Gothic" panose="020B0502020202020204" pitchFamily="34" charset="0"/>
              </a:rPr>
              <a:t>Reglement</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eIDAS</a:t>
            </a:r>
            <a:endParaRPr b="1" dirty="0">
              <a:solidFill>
                <a:srgbClr val="000000"/>
              </a:solidFill>
              <a:latin typeface="Century Gothic" panose="020B0502020202020204" pitchFamily="34" charset="0"/>
            </a:endParaRPr>
          </a:p>
          <a:p>
            <a:pPr marL="457200" lvl="0" indent="0" algn="just" rtl="0">
              <a:lnSpc>
                <a:spcPct val="115000"/>
              </a:lnSpc>
              <a:spcBef>
                <a:spcPts val="0"/>
              </a:spcBef>
              <a:spcAft>
                <a:spcPts val="0"/>
              </a:spcAft>
              <a:buNone/>
            </a:pPr>
            <a:r>
              <a:rPr lang="fr-FR" sz="1400" dirty="0">
                <a:solidFill>
                  <a:srgbClr val="000000"/>
                </a:solidFill>
                <a:latin typeface="Century Gothic" panose="020B0502020202020204" pitchFamily="34" charset="0"/>
              </a:rPr>
              <a:t> </a:t>
            </a:r>
            <a:r>
              <a:rPr lang="fr-FR" sz="1400" u="sng" dirty="0">
                <a:solidFill>
                  <a:srgbClr val="666666"/>
                </a:solidFill>
                <a:latin typeface="Century Gothic" panose="020B0502020202020204" pitchFamily="34" charset="0"/>
                <a:hlinkClick r:id="rId9"/>
              </a:rPr>
              <a:t>https://www.ssi.gouv.fr/entreprise/reglementation/confiance-numerique/le-reglement-eidas/#principales-mesures</a:t>
            </a:r>
            <a:endParaRPr sz="1400" dirty="0">
              <a:solidFill>
                <a:srgbClr val="666666"/>
              </a:solidFill>
              <a:latin typeface="Century Gothic" panose="020B0502020202020204" pitchFamily="34" charset="0"/>
            </a:endParaRPr>
          </a:p>
          <a:p>
            <a:pPr marL="342900" lvl="0" indent="-317500" algn="l" rtl="0">
              <a:spcBef>
                <a:spcPts val="960"/>
              </a:spcBef>
              <a:spcAft>
                <a:spcPts val="0"/>
              </a:spcAft>
              <a:buClr>
                <a:srgbClr val="000000"/>
              </a:buClr>
              <a:buSzPts val="1400"/>
              <a:buFont typeface="Century Gothic"/>
              <a:buChar char="❏"/>
            </a:pPr>
            <a:r>
              <a:rPr lang="fr-FR" b="1" u="sng" dirty="0">
                <a:solidFill>
                  <a:srgbClr val="000000"/>
                </a:solidFill>
                <a:latin typeface="Century Gothic" panose="020B0502020202020204" pitchFamily="34" charset="0"/>
              </a:rPr>
              <a:t>Rôle des blockchains</a:t>
            </a:r>
            <a:r>
              <a:rPr lang="fr-FR" sz="1400" dirty="0">
                <a:solidFill>
                  <a:srgbClr val="000000"/>
                </a:solidFill>
                <a:latin typeface="Century Gothic" panose="020B0502020202020204" pitchFamily="34" charset="0"/>
              </a:rPr>
              <a:t> </a:t>
            </a:r>
            <a:r>
              <a:rPr lang="fr-FR" sz="1400" u="sng" dirty="0">
                <a:solidFill>
                  <a:srgbClr val="666666"/>
                </a:solidFill>
                <a:latin typeface="Century Gothic" panose="020B0502020202020204" pitchFamily="34" charset="0"/>
                <a:hlinkClick r:id="rId10"/>
              </a:rPr>
              <a:t>https://blockchainfrance.net/decouvrir-la-blockchain/c-est-quoi-la-blockchain/</a:t>
            </a:r>
            <a:endParaRPr sz="1400" dirty="0">
              <a:solidFill>
                <a:srgbClr val="666666"/>
              </a:solidFill>
              <a:latin typeface="Century Gothic" panose="020B0502020202020204" pitchFamily="34" charset="0"/>
            </a:endParaRPr>
          </a:p>
          <a:p>
            <a:pPr marL="457200" lvl="0" indent="0" algn="l" rtl="0">
              <a:spcBef>
                <a:spcPts val="960"/>
              </a:spcBef>
              <a:spcAft>
                <a:spcPts val="0"/>
              </a:spcAft>
              <a:buNone/>
            </a:pPr>
            <a:r>
              <a:rPr lang="fr-FR" sz="1400" dirty="0">
                <a:solidFill>
                  <a:srgbClr val="666666"/>
                </a:solidFill>
                <a:latin typeface="Century Gothic" panose="020B0502020202020204" pitchFamily="34" charset="0"/>
              </a:rPr>
              <a:t>https://www.youtube.com/watch?v=idVK5xG1OKA</a:t>
            </a:r>
            <a:endParaRPr sz="1400" dirty="0">
              <a:solidFill>
                <a:srgbClr val="666666"/>
              </a:solidFill>
              <a:latin typeface="Century Gothic" panose="020B0502020202020204" pitchFamily="34" charset="0"/>
            </a:endParaRPr>
          </a:p>
          <a:p>
            <a:pPr marL="457200" lvl="0" indent="0" algn="l" rtl="0">
              <a:spcBef>
                <a:spcPts val="960"/>
              </a:spcBef>
              <a:spcAft>
                <a:spcPts val="0"/>
              </a:spcAft>
              <a:buNone/>
            </a:pPr>
            <a:r>
              <a:rPr lang="fr-FR" sz="1400" u="sng" dirty="0">
                <a:solidFill>
                  <a:srgbClr val="666666"/>
                </a:solidFill>
                <a:latin typeface="Century Gothic" panose="020B0502020202020204" pitchFamily="34" charset="0"/>
                <a:hlinkClick r:id="rId11"/>
              </a:rPr>
              <a:t>https://www.strategie.gouv.fr/sites/strategie.gouv.fr/files/atoms/files/fs-rapport-blockchain-21-juin-2018.pdf</a:t>
            </a:r>
            <a:endParaRPr sz="1400" dirty="0">
              <a:solidFill>
                <a:srgbClr val="666666"/>
              </a:solidFill>
              <a:latin typeface="Century Gothic" panose="020B0502020202020204" pitchFamily="34" charset="0"/>
            </a:endParaRPr>
          </a:p>
          <a:p>
            <a:pPr marL="457200" lvl="0" indent="0" algn="l" rtl="0">
              <a:spcBef>
                <a:spcPts val="960"/>
              </a:spcBef>
              <a:spcAft>
                <a:spcPts val="0"/>
              </a:spcAft>
              <a:buNone/>
            </a:pPr>
            <a:endParaRPr dirty="0">
              <a:solidFill>
                <a:srgbClr val="000000"/>
              </a:solidFill>
            </a:endParaRPr>
          </a:p>
          <a:p>
            <a:pPr marL="457200" lvl="0" indent="0" algn="l" rtl="0">
              <a:spcBef>
                <a:spcPts val="960"/>
              </a:spcBef>
              <a:spcAft>
                <a:spcPts val="0"/>
              </a:spcAft>
              <a:buNone/>
            </a:pPr>
            <a:endParaRPr dirty="0">
              <a:solidFill>
                <a:srgbClr val="000000"/>
              </a:solidFill>
            </a:endParaRPr>
          </a:p>
        </p:txBody>
      </p:sp>
      <p:sp>
        <p:nvSpPr>
          <p:cNvPr id="223" name="Google Shape;223;p3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sld>
</file>

<file path=ppt/theme/theme1.xml><?xml version="1.0" encoding="utf-8"?>
<a:theme xmlns:a="http://schemas.openxmlformats.org/drawingml/2006/main" name="Concis">
  <a:themeElements>
    <a:clrScheme name="Quotable">
      <a:dk1>
        <a:srgbClr val="000000"/>
      </a:dk1>
      <a:lt1>
        <a:srgbClr val="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1541</Words>
  <Application>Microsoft Office PowerPoint</Application>
  <PresentationFormat>Grand écran</PresentationFormat>
  <Paragraphs>138</Paragraphs>
  <Slides>13</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Century Gothic</vt:lpstr>
      <vt:lpstr>Calibri</vt:lpstr>
      <vt:lpstr>Arial</vt:lpstr>
      <vt:lpstr>Noto Sans Symbols</vt:lpstr>
      <vt:lpstr>Wingdings</vt:lpstr>
      <vt:lpstr>Concis</vt:lpstr>
      <vt:lpstr>BTS SIO  Formation académique 2019-2020 CEJM</vt:lpstr>
      <vt:lpstr>Les objectifs de la formation : Déroulement prévisionnel</vt:lpstr>
      <vt:lpstr>Les objectifs du CEJM</vt:lpstr>
      <vt:lpstr>« Comment protéger nos données »</vt:lpstr>
      <vt:lpstr>Q1 : Le programme de CEJM comprend t-il un thème intitulé « L’impact du numérique sur la vie de l’entreprise ? »</vt:lpstr>
      <vt:lpstr>Q.5 : Une base de données peut être protégée par le droit d’auteur, la protection sui generis du producteur, par l’obtention d’une licence notamment CC</vt:lpstr>
      <vt:lpstr>Q.6 : La voix, une plaque d’immatriculation, une adresse IP, sont des données personnelles</vt:lpstr>
      <vt:lpstr>Q.7 : Obligations de l’entreprise en cas de traitement de données personnelles</vt:lpstr>
      <vt:lpstr>Q.8 : L’écrit électronique n’a pas automatiquement la même force probante que l’écrit papier</vt:lpstr>
      <vt:lpstr>Q. 9 : Le contrat de prestation de services informatiques</vt:lpstr>
      <vt:lpstr>Q.10 La valeur créée par le Système d’Information de l’entreprise (SI)</vt:lpstr>
      <vt:lpstr>Q.11 : Les différents risques  posés par le SI</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GPME  Formation académique 2018-2019 CEJM</dc:title>
  <dc:creator>Xav</dc:creator>
  <cp:lastModifiedBy>BONNEMAIZON Marie</cp:lastModifiedBy>
  <cp:revision>7</cp:revision>
  <dcterms:modified xsi:type="dcterms:W3CDTF">2020-06-23T16:49:05Z</dcterms:modified>
</cp:coreProperties>
</file>